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7" r:id="rId1"/>
  </p:sldMasterIdLst>
  <p:sldIdLst>
    <p:sldId id="256" r:id="rId2"/>
    <p:sldId id="257" r:id="rId3"/>
    <p:sldId id="272" r:id="rId4"/>
    <p:sldId id="258" r:id="rId5"/>
    <p:sldId id="259" r:id="rId6"/>
    <p:sldId id="260" r:id="rId7"/>
    <p:sldId id="271" r:id="rId8"/>
    <p:sldId id="274" r:id="rId9"/>
    <p:sldId id="275" r:id="rId10"/>
    <p:sldId id="266" r:id="rId11"/>
    <p:sldId id="268" r:id="rId12"/>
    <p:sldId id="262" r:id="rId13"/>
    <p:sldId id="269" r:id="rId14"/>
    <p:sldId id="273" r:id="rId15"/>
    <p:sldId id="270" r:id="rId16"/>
    <p:sldId id="26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79" autoAdjust="0"/>
    <p:restoredTop sz="94660"/>
  </p:normalViewPr>
  <p:slideViewPr>
    <p:cSldViewPr snapToGrid="0">
      <p:cViewPr varScale="1">
        <p:scale>
          <a:sx n="72" d="100"/>
          <a:sy n="72" d="100"/>
        </p:scale>
        <p:origin x="66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g>
</file>

<file path=ppt/media/image4.gif>
</file>

<file path=ppt/media/image5.pn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5/12/2021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7848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922885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090647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70031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47681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163149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553293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82720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92878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2528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2341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913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6306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2739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00523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26615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38031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5/12/2021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50735293"/>
      </p:ext>
    </p:extLst>
  </p:cSld>
  <p:clrMap bg1="dk1" tx1="lt1" bg2="dk2" tx2="lt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0FDCF6B-7D98-404F-A0C0-C13443692C56}"/>
              </a:ext>
            </a:extLst>
          </p:cNvPr>
          <p:cNvSpPr>
            <a:spLocks noGrp="1"/>
          </p:cNvSpPr>
          <p:nvPr>
            <p:ph type="subTitle" idx="1"/>
          </p:nvPr>
        </p:nvSpPr>
        <p:spPr>
          <a:xfrm>
            <a:off x="1965199" y="3168023"/>
            <a:ext cx="4598543" cy="2025311"/>
          </a:xfrm>
        </p:spPr>
        <p:txBody>
          <a:bodyPr>
            <a:noAutofit/>
          </a:bodyPr>
          <a:lstStyle/>
          <a:p>
            <a:r>
              <a:rPr lang="en-IN" sz="1600" spc="300" dirty="0">
                <a:solidFill>
                  <a:schemeClr val="tx2">
                    <a:lumMod val="75000"/>
                  </a:schemeClr>
                </a:solidFill>
              </a:rPr>
              <a:t>Team members</a:t>
            </a:r>
          </a:p>
          <a:p>
            <a:pPr marL="285750" indent="-285750">
              <a:buFont typeface="Arial" panose="020B0604020202020204" pitchFamily="34" charset="0"/>
              <a:buChar char="•"/>
            </a:pPr>
            <a:r>
              <a:rPr lang="en-IN" sz="1400" spc="300" dirty="0">
                <a:solidFill>
                  <a:schemeClr val="tx1"/>
                </a:solidFill>
              </a:rPr>
              <a:t>AMRUTHA RAMANAN (7208181006)</a:t>
            </a:r>
          </a:p>
          <a:p>
            <a:pPr marL="342900" indent="-342900">
              <a:buFont typeface="Arial" panose="020B0604020202020204" pitchFamily="34" charset="0"/>
              <a:buChar char="•"/>
            </a:pPr>
            <a:r>
              <a:rPr lang="en-IN" sz="1400" spc="300" dirty="0">
                <a:solidFill>
                  <a:schemeClr val="tx1"/>
                </a:solidFill>
              </a:rPr>
              <a:t>ASWIN S (7208181009)</a:t>
            </a:r>
          </a:p>
          <a:p>
            <a:pPr marL="342900" indent="-342900">
              <a:buFont typeface="Arial" panose="020B0604020202020204" pitchFamily="34" charset="0"/>
              <a:buChar char="•"/>
            </a:pPr>
            <a:r>
              <a:rPr lang="en-IN" sz="1400" spc="300" dirty="0">
                <a:solidFill>
                  <a:schemeClr val="tx1"/>
                </a:solidFill>
              </a:rPr>
              <a:t>Tamil Selvan V P(7208181058)</a:t>
            </a:r>
          </a:p>
          <a:p>
            <a:pPr marL="342900" indent="-342900">
              <a:buFont typeface="Arial" panose="020B0604020202020204" pitchFamily="34" charset="0"/>
              <a:buChar char="•"/>
            </a:pPr>
            <a:r>
              <a:rPr lang="en-IN" sz="1400" spc="300" dirty="0">
                <a:solidFill>
                  <a:schemeClr val="tx1"/>
                </a:solidFill>
              </a:rPr>
              <a:t>VIGNESH Kumar K(7208181061)</a:t>
            </a:r>
            <a:endParaRPr lang="en-IN" sz="1600" spc="300" dirty="0">
              <a:solidFill>
                <a:schemeClr val="tx1"/>
              </a:solidFill>
            </a:endParaRPr>
          </a:p>
          <a:p>
            <a:endParaRPr lang="en-IN" sz="1600" dirty="0"/>
          </a:p>
        </p:txBody>
      </p:sp>
      <p:sp>
        <p:nvSpPr>
          <p:cNvPr id="4" name="Rectangle 3">
            <a:extLst>
              <a:ext uri="{FF2B5EF4-FFF2-40B4-BE49-F238E27FC236}">
                <a16:creationId xmlns:a16="http://schemas.microsoft.com/office/drawing/2014/main" id="{BECD0C0E-DDDC-448F-B22B-41739D8BBC3E}"/>
              </a:ext>
            </a:extLst>
          </p:cNvPr>
          <p:cNvSpPr/>
          <p:nvPr/>
        </p:nvSpPr>
        <p:spPr>
          <a:xfrm>
            <a:off x="1965199" y="1052004"/>
            <a:ext cx="6924973" cy="923330"/>
          </a:xfrm>
          <a:prstGeom prst="rect">
            <a:avLst/>
          </a:prstGeom>
          <a:noFill/>
        </p:spPr>
        <p:txBody>
          <a:bodyPr wrap="none" lIns="91440" tIns="45720" rIns="91440" bIns="45720">
            <a:spAutoFit/>
          </a:bodyPr>
          <a:lstStyle/>
          <a:p>
            <a:r>
              <a:rPr lang="en-IN"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orbel Light" panose="020B0303020204020204" pitchFamily="34" charset="0"/>
              </a:rPr>
              <a:t>LANGUAGE  IDENTIFIER</a:t>
            </a:r>
            <a:endParaRPr lang="en-IN"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7" name="TextBox 6">
            <a:extLst>
              <a:ext uri="{FF2B5EF4-FFF2-40B4-BE49-F238E27FC236}">
                <a16:creationId xmlns:a16="http://schemas.microsoft.com/office/drawing/2014/main" id="{7B85F72D-90B1-4B44-9B16-2535D957273D}"/>
              </a:ext>
            </a:extLst>
          </p:cNvPr>
          <p:cNvSpPr txBox="1"/>
          <p:nvPr/>
        </p:nvSpPr>
        <p:spPr>
          <a:xfrm>
            <a:off x="1965199" y="1790668"/>
            <a:ext cx="3521199" cy="369332"/>
          </a:xfrm>
          <a:prstGeom prst="rect">
            <a:avLst/>
          </a:prstGeom>
          <a:noFill/>
        </p:spPr>
        <p:txBody>
          <a:bodyPr wrap="square" rtlCol="0">
            <a:spAutoFit/>
          </a:bodyPr>
          <a:lstStyle/>
          <a:p>
            <a:r>
              <a:rPr lang="en-IN" spc="600" dirty="0">
                <a:solidFill>
                  <a:schemeClr val="tx2">
                    <a:lumMod val="75000"/>
                  </a:schemeClr>
                </a:solidFill>
              </a:rPr>
              <a:t>MINI PROJECT </a:t>
            </a:r>
          </a:p>
        </p:txBody>
      </p:sp>
      <p:sp>
        <p:nvSpPr>
          <p:cNvPr id="2" name="TextBox 1">
            <a:extLst>
              <a:ext uri="{FF2B5EF4-FFF2-40B4-BE49-F238E27FC236}">
                <a16:creationId xmlns:a16="http://schemas.microsoft.com/office/drawing/2014/main" id="{E3D702F4-567D-4CE0-9E65-60DB497BED62}"/>
              </a:ext>
            </a:extLst>
          </p:cNvPr>
          <p:cNvSpPr txBox="1"/>
          <p:nvPr/>
        </p:nvSpPr>
        <p:spPr>
          <a:xfrm>
            <a:off x="7968802" y="3168023"/>
            <a:ext cx="3878642" cy="1714644"/>
          </a:xfrm>
          <a:prstGeom prst="rect">
            <a:avLst/>
          </a:prstGeom>
          <a:noFill/>
        </p:spPr>
        <p:txBody>
          <a:bodyPr wrap="square" rtlCol="0">
            <a:spAutoFit/>
          </a:bodyPr>
          <a:lstStyle/>
          <a:p>
            <a:r>
              <a:rPr lang="en-IN" sz="1600" spc="300" dirty="0">
                <a:solidFill>
                  <a:schemeClr val="tx2">
                    <a:lumMod val="75000"/>
                  </a:schemeClr>
                </a:solidFill>
              </a:rPr>
              <a:t>PROJECT GUIDE</a:t>
            </a:r>
          </a:p>
          <a:p>
            <a:endParaRPr lang="en-IN" sz="1600" spc="300" dirty="0">
              <a:solidFill>
                <a:schemeClr val="tx2">
                  <a:lumMod val="75000"/>
                </a:schemeClr>
              </a:solidFill>
            </a:endParaRPr>
          </a:p>
          <a:p>
            <a:r>
              <a:rPr lang="en-IN" sz="1600" spc="300" dirty="0"/>
              <a:t>Dr.A.JAMEER BASHA</a:t>
            </a:r>
            <a:r>
              <a:rPr lang="en-IN" sz="1400" spc="300" dirty="0"/>
              <a:t>,</a:t>
            </a:r>
          </a:p>
          <a:p>
            <a:r>
              <a:rPr lang="en-IN" sz="1400" spc="300" dirty="0"/>
              <a:t>PROFESSOR AND HEAD</a:t>
            </a:r>
          </a:p>
          <a:p>
            <a:r>
              <a:rPr lang="en-IN" sz="1400" spc="300" dirty="0"/>
              <a:t>OF COMPUTER SCIENCE AND ENGINEERING</a:t>
            </a:r>
          </a:p>
          <a:p>
            <a:endParaRPr lang="en-IN" sz="1400" dirty="0">
              <a:solidFill>
                <a:schemeClr val="tx2">
                  <a:lumMod val="75000"/>
                </a:schemeClr>
              </a:solidFill>
            </a:endParaRPr>
          </a:p>
        </p:txBody>
      </p:sp>
    </p:spTree>
    <p:extLst>
      <p:ext uri="{BB962C8B-B14F-4D97-AF65-F5344CB8AC3E}">
        <p14:creationId xmlns:p14="http://schemas.microsoft.com/office/powerpoint/2010/main" val="2940682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250"/>
                                        <p:tgtEl>
                                          <p:spTgt spid="3">
                                            <p:txEl>
                                              <p:pRg st="1" end="1"/>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250"/>
                                        <p:tgtEl>
                                          <p:spTgt spid="3">
                                            <p:txEl>
                                              <p:pRg st="2" end="2"/>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250"/>
                                        <p:tgtEl>
                                          <p:spTgt spid="3">
                                            <p:txEl>
                                              <p:pRg st="3" end="3"/>
                                            </p:txEl>
                                          </p:spTgt>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8301BC-3609-4CF0-BD01-A2CDB9C5ED4D}"/>
              </a:ext>
            </a:extLst>
          </p:cNvPr>
          <p:cNvSpPr txBox="1"/>
          <p:nvPr/>
        </p:nvSpPr>
        <p:spPr>
          <a:xfrm>
            <a:off x="1254555" y="259329"/>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Module - Teachable Machine</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3B4FCB0-B412-4CAC-8DAD-B7EA44BDC5F4}"/>
              </a:ext>
            </a:extLst>
          </p:cNvPr>
          <p:cNvSpPr txBox="1"/>
          <p:nvPr/>
        </p:nvSpPr>
        <p:spPr>
          <a:xfrm>
            <a:off x="1201546" y="1064686"/>
            <a:ext cx="10271301" cy="6001643"/>
          </a:xfrm>
          <a:prstGeom prst="rect">
            <a:avLst/>
          </a:prstGeom>
          <a:noFill/>
        </p:spPr>
        <p:txBody>
          <a:bodyPr wrap="square" rtlCol="0">
            <a:spAutoFit/>
          </a:bodyPr>
          <a:lstStyle/>
          <a:p>
            <a:pPr marL="342900" indent="-342900">
              <a:buFont typeface="Wingdings" panose="05000000000000000000" pitchFamily="2" charset="2"/>
              <a:buChar char="v"/>
            </a:pPr>
            <a:r>
              <a:rPr lang="en-US" sz="2400" dirty="0"/>
              <a:t>Teachable Machine is a tool created by Google and Use All Five, with the help of TensorFlowJS, to make machine learning and artificial intelligence available to everyone. Usually machine learning algorithms are developed using different frameworks specialized for machine learning, like Pytorch or TensorFlow.</a:t>
            </a:r>
          </a:p>
          <a:p>
            <a:endParaRPr lang="en-US" sz="2400" dirty="0"/>
          </a:p>
          <a:p>
            <a:pPr marL="342900" indent="-342900">
              <a:buFont typeface="Wingdings" panose="05000000000000000000" pitchFamily="2" charset="2"/>
              <a:buChar char="v"/>
            </a:pPr>
            <a:r>
              <a:rPr lang="en-US" sz="2400" dirty="0"/>
              <a:t>This repository contains two components of Teachable Machine:</a:t>
            </a:r>
          </a:p>
          <a:p>
            <a:pPr marL="285750" indent="-285750">
              <a:buFont typeface="Wingdings" panose="05000000000000000000" pitchFamily="2" charset="2"/>
              <a:buChar char="q"/>
            </a:pPr>
            <a:endParaRPr lang="en-US" sz="2400" dirty="0"/>
          </a:p>
          <a:p>
            <a:r>
              <a:rPr lang="en-US" sz="2400" dirty="0"/>
              <a:t>		1. A libraries section that contains all of the machine learning code used like to train and run the models</a:t>
            </a:r>
          </a:p>
          <a:p>
            <a:r>
              <a:rPr lang="en-US" sz="2400" dirty="0"/>
              <a:t>		2. A snippets section that contain code and instructions on how to use the exported models from Teachable Machine in languages like JavaScript, Java and Python.</a:t>
            </a:r>
          </a:p>
          <a:p>
            <a:endParaRPr lang="en-US" sz="2400" dirty="0"/>
          </a:p>
          <a:p>
            <a:pPr marL="342900" indent="-342900">
              <a:buFont typeface="Wingdings" panose="05000000000000000000" pitchFamily="2" charset="2"/>
              <a:buChar char="v"/>
            </a:pPr>
            <a:r>
              <a:rPr lang="en-US" sz="2400" dirty="0"/>
              <a:t>By using this tool, we can show the probality of speech spoken by the user.</a:t>
            </a:r>
          </a:p>
          <a:p>
            <a:pPr marL="285750" indent="-285750">
              <a:buFont typeface="Wingdings" panose="05000000000000000000" pitchFamily="2" charset="2"/>
              <a:buChar char="q"/>
            </a:pPr>
            <a:endParaRPr lang="en-US" sz="2400" dirty="0"/>
          </a:p>
          <a:p>
            <a:endParaRPr lang="en-GB" sz="2400" dirty="0"/>
          </a:p>
        </p:txBody>
      </p:sp>
    </p:spTree>
    <p:extLst>
      <p:ext uri="{BB962C8B-B14F-4D97-AF65-F5344CB8AC3E}">
        <p14:creationId xmlns:p14="http://schemas.microsoft.com/office/powerpoint/2010/main" val="1761546244"/>
      </p:ext>
    </p:extLst>
  </p:cSld>
  <p:clrMapOvr>
    <a:masterClrMapping/>
  </p:clrMapOvr>
  <mc:AlternateContent xmlns:mc="http://schemas.openxmlformats.org/markup-compatibility/2006">
    <mc:Choice xmlns:p14="http://schemas.microsoft.com/office/powerpoint/2010/main" Requires="p14">
      <p:transition spd="slow" p14:dur="2500">
        <p:checker dir="vert"/>
      </p:transition>
    </mc:Choice>
    <mc:Fallback>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E817BB-4C48-4B58-998A-F61BE897B044}"/>
              </a:ext>
            </a:extLst>
          </p:cNvPr>
          <p:cNvSpPr txBox="1"/>
          <p:nvPr/>
        </p:nvSpPr>
        <p:spPr>
          <a:xfrm>
            <a:off x="1254554" y="391852"/>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Training Module</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E3AFD35-3250-458D-9D5F-F6FC9D6700BC}"/>
              </a:ext>
            </a:extLst>
          </p:cNvPr>
          <p:cNvSpPr txBox="1"/>
          <p:nvPr/>
        </p:nvSpPr>
        <p:spPr>
          <a:xfrm>
            <a:off x="1504948" y="1493189"/>
            <a:ext cx="9182100" cy="2800767"/>
          </a:xfrm>
          <a:prstGeom prst="rect">
            <a:avLst/>
          </a:prstGeom>
          <a:noFill/>
        </p:spPr>
        <p:txBody>
          <a:bodyPr wrap="square" rtlCol="0">
            <a:spAutoFit/>
          </a:bodyPr>
          <a:lstStyle/>
          <a:p>
            <a:pPr marL="342900" indent="-342900">
              <a:buFont typeface="Arial" panose="020B0604020202020204" pitchFamily="34" charset="0"/>
              <a:buChar char="•"/>
            </a:pPr>
            <a:r>
              <a:rPr lang="en-IN" sz="2400" dirty="0"/>
              <a:t>The high quality speech recordings is trained using high volume in speech recognition. </a:t>
            </a:r>
          </a:p>
          <a:p>
            <a:pPr marL="342900" indent="-342900">
              <a:buFont typeface="Arial" panose="020B0604020202020204" pitchFamily="34" charset="0"/>
              <a:buChar char="•"/>
            </a:pPr>
            <a:r>
              <a:rPr lang="en-IN" sz="2400" dirty="0"/>
              <a:t>By using Machine learning we can classify , describe and generate audio where the input data are audio sample.</a:t>
            </a:r>
          </a:p>
          <a:p>
            <a:pPr marL="342900" indent="-342900">
              <a:buFont typeface="Arial" panose="020B0604020202020204" pitchFamily="34" charset="0"/>
              <a:buChar char="•"/>
            </a:pPr>
            <a:r>
              <a:rPr lang="en-IN" sz="2400" dirty="0"/>
              <a:t>The input audio goes through the microphone which is simplified in a bandpass filter.</a:t>
            </a:r>
          </a:p>
          <a:p>
            <a:endParaRPr lang="en-IN" sz="3200" dirty="0"/>
          </a:p>
        </p:txBody>
      </p:sp>
      <p:pic>
        <p:nvPicPr>
          <p:cNvPr id="5" name="Picture 4" descr="Figure">
            <a:extLst>
              <a:ext uri="{FF2B5EF4-FFF2-40B4-BE49-F238E27FC236}">
                <a16:creationId xmlns:a16="http://schemas.microsoft.com/office/drawing/2014/main" id="{619811E1-B990-4ABC-8C22-F25A52B43098}"/>
              </a:ext>
            </a:extLst>
          </p:cNvPr>
          <p:cNvPicPr/>
          <p:nvPr/>
        </p:nvPicPr>
        <p:blipFill rotWithShape="1">
          <a:blip r:embed="rId2" cstate="print">
            <a:extLst>
              <a:ext uri="{28A0092B-C50C-407E-A947-70E740481C1C}">
                <a14:useLocalDpi xmlns:a14="http://schemas.microsoft.com/office/drawing/2010/main" val="0"/>
              </a:ext>
            </a:extLst>
          </a:blip>
          <a:srcRect t="10261"/>
          <a:stretch/>
        </p:blipFill>
        <p:spPr bwMode="auto">
          <a:xfrm>
            <a:off x="2292626" y="3831946"/>
            <a:ext cx="7460973" cy="2800767"/>
          </a:xfrm>
          <a:prstGeom prst="rect">
            <a:avLst/>
          </a:prstGeom>
          <a:noFill/>
          <a:ln>
            <a:noFill/>
          </a:ln>
        </p:spPr>
      </p:pic>
    </p:spTree>
    <p:extLst>
      <p:ext uri="{BB962C8B-B14F-4D97-AF65-F5344CB8AC3E}">
        <p14:creationId xmlns:p14="http://schemas.microsoft.com/office/powerpoint/2010/main" val="644871297"/>
      </p:ext>
    </p:extLst>
  </p:cSld>
  <p:clrMapOvr>
    <a:masterClrMapping/>
  </p:clrMapOvr>
  <mc:AlternateContent xmlns:mc="http://schemas.openxmlformats.org/markup-compatibility/2006">
    <mc:Choice xmlns:p14="http://schemas.microsoft.com/office/powerpoint/2010/main" Requires="p14">
      <p:transition spd="slow" p14:dur="1400">
        <p:blinds/>
      </p:transition>
    </mc:Choice>
    <mc:Fallback>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75EC6-2795-47D5-89A1-3D8470C0CB40}"/>
              </a:ext>
            </a:extLst>
          </p:cNvPr>
          <p:cNvSpPr>
            <a:spLocks noGrp="1"/>
          </p:cNvSpPr>
          <p:nvPr>
            <p:ph type="title"/>
          </p:nvPr>
        </p:nvSpPr>
        <p:spPr>
          <a:xfrm>
            <a:off x="1143001" y="119911"/>
            <a:ext cx="9905998" cy="784964"/>
          </a:xfrm>
        </p:spPr>
        <p:txBody>
          <a:bodyPr/>
          <a:lstStyle/>
          <a:p>
            <a:pPr algn="ctr"/>
            <a:r>
              <a:rPr lang="en-GB" dirty="0">
                <a:effectLst>
                  <a:glow rad="139700">
                    <a:schemeClr val="accent5">
                      <a:satMod val="175000"/>
                      <a:alpha val="40000"/>
                    </a:schemeClr>
                  </a:glow>
                </a:effectLst>
                <a:latin typeface="Times New Roman" panose="02020603050405020304" pitchFamily="18" charset="0"/>
                <a:cs typeface="Times New Roman" panose="02020603050405020304" pitchFamily="18" charset="0"/>
              </a:rPr>
              <a:t>APPLICATIONS</a:t>
            </a:r>
            <a:endParaRPr lang="en-IN" dirty="0">
              <a:effectLst>
                <a:glow rad="1397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29E50D6-6EC4-4BF0-BDAB-E268B592C39D}"/>
              </a:ext>
            </a:extLst>
          </p:cNvPr>
          <p:cNvSpPr>
            <a:spLocks noGrp="1"/>
          </p:cNvSpPr>
          <p:nvPr>
            <p:ph idx="1"/>
          </p:nvPr>
        </p:nvSpPr>
        <p:spPr>
          <a:xfrm>
            <a:off x="1250893" y="904875"/>
            <a:ext cx="10339375" cy="5724880"/>
          </a:xfrm>
        </p:spPr>
        <p:txBody>
          <a:bodyPr>
            <a:noAutofit/>
          </a:bodyPr>
          <a:lstStyle/>
          <a:p>
            <a:r>
              <a:rPr lang="en-GB" sz="2200" dirty="0"/>
              <a:t>There are 22 major languages in India, out of which only 8 languages are supported in Google Assistant.</a:t>
            </a:r>
          </a:p>
          <a:p>
            <a:r>
              <a:rPr lang="en-GB" sz="2200" dirty="0"/>
              <a:t>Other Major Languages like Nepali, Manipuri, Urudhu etc… are not in Google Assistant. </a:t>
            </a:r>
          </a:p>
          <a:p>
            <a:r>
              <a:rPr lang="en-GB" sz="2200" dirty="0"/>
              <a:t>The basic goal of the language identifier is to accurately identify the language from the given speech sample.</a:t>
            </a:r>
          </a:p>
          <a:p>
            <a:r>
              <a:rPr lang="en-GB" sz="2200" dirty="0"/>
              <a:t>It is also used in</a:t>
            </a:r>
          </a:p>
          <a:p>
            <a:pPr lvl="2">
              <a:buFont typeface="Wingdings" panose="05000000000000000000" pitchFamily="2" charset="2"/>
              <a:buChar char="ü"/>
            </a:pPr>
            <a:r>
              <a:rPr lang="en-GB" sz="2200" dirty="0"/>
              <a:t> For automatic speech recognition</a:t>
            </a:r>
          </a:p>
          <a:p>
            <a:pPr lvl="2">
              <a:buFont typeface="Wingdings" panose="05000000000000000000" pitchFamily="2" charset="2"/>
              <a:buChar char="ü"/>
            </a:pPr>
            <a:r>
              <a:rPr lang="en-GB" sz="2200" dirty="0"/>
              <a:t>Machine Translation</a:t>
            </a:r>
          </a:p>
          <a:p>
            <a:pPr lvl="2">
              <a:buFont typeface="Wingdings" panose="05000000000000000000" pitchFamily="2" charset="2"/>
              <a:buChar char="ü"/>
            </a:pPr>
            <a:r>
              <a:rPr lang="en-GB" sz="2200" dirty="0"/>
              <a:t>Information Retrieval</a:t>
            </a:r>
          </a:p>
          <a:p>
            <a:pPr lvl="2">
              <a:buFont typeface="Wingdings" panose="05000000000000000000" pitchFamily="2" charset="2"/>
              <a:buChar char="ü"/>
            </a:pPr>
            <a:r>
              <a:rPr lang="en-GB" sz="2200" dirty="0"/>
              <a:t> Increases Translating </a:t>
            </a:r>
            <a:r>
              <a:rPr lang="en-IN" sz="2200" dirty="0"/>
              <a:t>efficiency </a:t>
            </a:r>
            <a:endParaRPr lang="en-US" sz="2200" dirty="0"/>
          </a:p>
          <a:p>
            <a:pPr lvl="2">
              <a:buFont typeface="Wingdings" panose="05000000000000000000" pitchFamily="2" charset="2"/>
              <a:buChar char="ü"/>
            </a:pPr>
            <a:r>
              <a:rPr lang="en-US" sz="2200" dirty="0"/>
              <a:t> Multilingual translation systems</a:t>
            </a:r>
            <a:endParaRPr lang="en-GB" sz="2200" dirty="0"/>
          </a:p>
          <a:p>
            <a:pPr lvl="2">
              <a:buFont typeface="Wingdings" panose="05000000000000000000" pitchFamily="2" charset="2"/>
              <a:buChar char="ü"/>
            </a:pPr>
            <a:r>
              <a:rPr lang="en-GB" sz="2200" dirty="0"/>
              <a:t> Applied in call centres </a:t>
            </a:r>
          </a:p>
          <a:p>
            <a:pPr marL="914400" lvl="2" indent="0">
              <a:buNone/>
            </a:pPr>
            <a:endParaRPr lang="en-IN" sz="2200" dirty="0"/>
          </a:p>
        </p:txBody>
      </p:sp>
    </p:spTree>
    <p:extLst>
      <p:ext uri="{BB962C8B-B14F-4D97-AF65-F5344CB8AC3E}">
        <p14:creationId xmlns:p14="http://schemas.microsoft.com/office/powerpoint/2010/main" val="4006239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250"/>
                                        <p:tgtEl>
                                          <p:spTgt spid="3">
                                            <p:txEl>
                                              <p:pRg st="1" end="1"/>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250"/>
                                        <p:tgtEl>
                                          <p:spTgt spid="3">
                                            <p:txEl>
                                              <p:pRg st="3" end="3"/>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50"/>
                                        <p:tgtEl>
                                          <p:spTgt spid="3">
                                            <p:txEl>
                                              <p:pRg st="4" end="4"/>
                                            </p:txEl>
                                          </p:spTgt>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250"/>
                                        <p:tgtEl>
                                          <p:spTgt spid="3">
                                            <p:txEl>
                                              <p:pRg st="5" end="5"/>
                                            </p:txEl>
                                          </p:spTgt>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250"/>
                                        <p:tgtEl>
                                          <p:spTgt spid="3">
                                            <p:txEl>
                                              <p:pRg st="6" end="6"/>
                                            </p:txEl>
                                          </p:spTgt>
                                        </p:tgtEl>
                                      </p:cBhvr>
                                    </p:animEffect>
                                  </p:childTnLst>
                                </p:cTn>
                              </p:par>
                            </p:childTnLst>
                          </p:cTn>
                        </p:par>
                        <p:par>
                          <p:cTn id="32" fill="hold">
                            <p:stCondLst>
                              <p:cond delay="1750"/>
                            </p:stCondLst>
                            <p:childTnLst>
                              <p:par>
                                <p:cTn id="33" presetID="10" presetClass="entr" presetSubtype="0" fill="hold" grpId="0" nodeType="after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250"/>
                                        <p:tgtEl>
                                          <p:spTgt spid="3">
                                            <p:txEl>
                                              <p:pRg st="7" end="7"/>
                                            </p:txEl>
                                          </p:spTgt>
                                        </p:tgtEl>
                                      </p:cBhvr>
                                    </p:animEffect>
                                  </p:childTnLst>
                                </p:cTn>
                              </p:par>
                            </p:childTnLst>
                          </p:cTn>
                        </p:par>
                        <p:par>
                          <p:cTn id="36" fill="hold">
                            <p:stCondLst>
                              <p:cond delay="2000"/>
                            </p:stCondLst>
                            <p:childTnLst>
                              <p:par>
                                <p:cTn id="37" presetID="10" presetClass="entr" presetSubtype="0" fill="hold" grpId="0"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250"/>
                                        <p:tgtEl>
                                          <p:spTgt spid="3">
                                            <p:txEl>
                                              <p:pRg st="8" end="8"/>
                                            </p:txEl>
                                          </p:spTgt>
                                        </p:tgtEl>
                                      </p:cBhvr>
                                    </p:animEffect>
                                  </p:childTnLst>
                                </p:cTn>
                              </p:par>
                            </p:childTnLst>
                          </p:cTn>
                        </p:par>
                        <p:par>
                          <p:cTn id="40" fill="hold">
                            <p:stCondLst>
                              <p:cond delay="2250"/>
                            </p:stCondLst>
                            <p:childTnLst>
                              <p:par>
                                <p:cTn id="41" presetID="10" presetClass="entr" presetSubtype="0" fill="hold" grpId="0" nodeType="after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25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9AA1ED-4217-4580-8CD7-B2451BF1D38B}"/>
              </a:ext>
            </a:extLst>
          </p:cNvPr>
          <p:cNvSpPr txBox="1"/>
          <p:nvPr/>
        </p:nvSpPr>
        <p:spPr>
          <a:xfrm>
            <a:off x="1254553" y="122350"/>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 Requirements</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3F355ED-2513-4F60-B398-9289725816CB}"/>
              </a:ext>
            </a:extLst>
          </p:cNvPr>
          <p:cNvSpPr txBox="1"/>
          <p:nvPr/>
        </p:nvSpPr>
        <p:spPr>
          <a:xfrm>
            <a:off x="1254553" y="988213"/>
            <a:ext cx="4457134" cy="2113399"/>
          </a:xfrm>
          <a:prstGeom prst="rect">
            <a:avLst/>
          </a:prstGeom>
          <a:noFill/>
        </p:spPr>
        <p:txBody>
          <a:bodyPr wrap="square" rtlCol="0">
            <a:spAutoFit/>
          </a:bodyPr>
          <a:lstStyle/>
          <a:p>
            <a:pPr>
              <a:spcAft>
                <a:spcPts val="800"/>
              </a:spcAft>
            </a:pPr>
            <a:r>
              <a:rPr lang="en-US" b="1" spc="300" dirty="0">
                <a:effectLst/>
                <a:ea typeface="Calibri" panose="020F0502020204030204" pitchFamily="34" charset="0"/>
                <a:cs typeface="Times New Roman" panose="02020603050405020304" pitchFamily="18" charset="0"/>
              </a:rPr>
              <a:t>    HARDWARE REQUIRMENTS</a:t>
            </a:r>
            <a:endParaRPr lang="en-IN" sz="1600" spc="300" dirty="0">
              <a:effectLst/>
              <a:ea typeface="Calibri" panose="020F0502020204030204" pitchFamily="34" charset="0"/>
              <a:cs typeface="Times New Roman" panose="02020603050405020304" pitchFamily="18" charset="0"/>
            </a:endParaRPr>
          </a:p>
          <a:p>
            <a:pPr>
              <a:spcAft>
                <a:spcPts val="800"/>
              </a:spcAft>
            </a:pPr>
            <a:r>
              <a:rPr lang="en-US" sz="1600" dirty="0">
                <a:effectLst/>
                <a:ea typeface="Calibri" panose="020F0502020204030204" pitchFamily="34" charset="0"/>
                <a:cs typeface="Times New Roman" panose="02020603050405020304" pitchFamily="18" charset="0"/>
              </a:rPr>
              <a:t>PROCESSOR		: Intel i7 8Gen / Ryzen 7</a:t>
            </a:r>
            <a:endParaRPr lang="en-IN" sz="1600" dirty="0">
              <a:effectLst/>
              <a:ea typeface="Calibri" panose="020F0502020204030204" pitchFamily="34" charset="0"/>
              <a:cs typeface="Times New Roman" panose="02020603050405020304" pitchFamily="18" charset="0"/>
            </a:endParaRPr>
          </a:p>
          <a:p>
            <a:pPr>
              <a:spcAft>
                <a:spcPts val="800"/>
              </a:spcAft>
            </a:pPr>
            <a:r>
              <a:rPr lang="en-US" sz="1600" dirty="0">
                <a:effectLst/>
                <a:ea typeface="Calibri" panose="020F0502020204030204" pitchFamily="34" charset="0"/>
                <a:cs typeface="Times New Roman" panose="02020603050405020304" pitchFamily="18" charset="0"/>
              </a:rPr>
              <a:t>OPERATING SYSTEM	: Windows/Mac/Linux</a:t>
            </a:r>
            <a:endParaRPr lang="en-IN" sz="1600" dirty="0">
              <a:effectLst/>
              <a:ea typeface="Calibri" panose="020F0502020204030204" pitchFamily="34" charset="0"/>
              <a:cs typeface="Times New Roman" panose="02020603050405020304" pitchFamily="18" charset="0"/>
            </a:endParaRPr>
          </a:p>
          <a:p>
            <a:pPr>
              <a:spcAft>
                <a:spcPts val="800"/>
              </a:spcAft>
            </a:pPr>
            <a:r>
              <a:rPr lang="en-US" sz="1600" dirty="0">
                <a:effectLst/>
                <a:ea typeface="Calibri" panose="020F0502020204030204" pitchFamily="34" charset="0"/>
                <a:cs typeface="Times New Roman" panose="02020603050405020304" pitchFamily="18" charset="0"/>
              </a:rPr>
              <a:t>RAM				: 32 GB DDR4 3200Mhz</a:t>
            </a:r>
            <a:endParaRPr lang="en-IN" sz="1600" dirty="0">
              <a:effectLst/>
              <a:ea typeface="Calibri" panose="020F0502020204030204" pitchFamily="34" charset="0"/>
              <a:cs typeface="Times New Roman" panose="02020603050405020304" pitchFamily="18" charset="0"/>
            </a:endParaRPr>
          </a:p>
          <a:p>
            <a:pPr>
              <a:spcAft>
                <a:spcPts val="800"/>
              </a:spcAft>
            </a:pPr>
            <a:r>
              <a:rPr lang="en-US" sz="1600" dirty="0">
                <a:effectLst/>
                <a:ea typeface="Calibri" panose="020F0502020204030204" pitchFamily="34" charset="0"/>
                <a:cs typeface="Times New Roman" panose="02020603050405020304" pitchFamily="18" charset="0"/>
              </a:rPr>
              <a:t>GPU				: 16GB GDDR6 </a:t>
            </a:r>
            <a:endParaRPr lang="en-IN" sz="1600" dirty="0">
              <a:effectLst/>
              <a:ea typeface="Calibri" panose="020F0502020204030204" pitchFamily="34" charset="0"/>
              <a:cs typeface="Times New Roman" panose="02020603050405020304" pitchFamily="18" charset="0"/>
            </a:endParaRPr>
          </a:p>
          <a:p>
            <a:pPr>
              <a:spcAft>
                <a:spcPts val="800"/>
              </a:spcAft>
            </a:pPr>
            <a:r>
              <a:rPr lang="en-US" sz="1600" dirty="0">
                <a:effectLst/>
                <a:ea typeface="Calibri" panose="020F0502020204030204" pitchFamily="34" charset="0"/>
                <a:cs typeface="Times New Roman" panose="02020603050405020304" pitchFamily="18" charset="0"/>
              </a:rPr>
              <a:t>MEMORY			: 256GB SSD/1TB Hard Disk </a:t>
            </a:r>
            <a:endParaRPr lang="en-IN" sz="1600" dirty="0">
              <a:effectLst/>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BD62AF6C-BF23-42FF-931E-7006A368A5DE}"/>
              </a:ext>
            </a:extLst>
          </p:cNvPr>
          <p:cNvSpPr txBox="1"/>
          <p:nvPr/>
        </p:nvSpPr>
        <p:spPr>
          <a:xfrm>
            <a:off x="3327384" y="3546431"/>
            <a:ext cx="5855276" cy="2677656"/>
          </a:xfrm>
          <a:prstGeom prst="rect">
            <a:avLst/>
          </a:prstGeom>
          <a:noFill/>
        </p:spPr>
        <p:txBody>
          <a:bodyPr wrap="square" rtlCol="0">
            <a:spAutoFit/>
          </a:bodyPr>
          <a:lstStyle/>
          <a:p>
            <a:pPr>
              <a:spcAft>
                <a:spcPts val="800"/>
              </a:spcAft>
            </a:pPr>
            <a:r>
              <a:rPr lang="en-US" sz="2000" b="1" dirty="0">
                <a:effectLst/>
                <a:ea typeface="Calibri" panose="020F0502020204030204" pitchFamily="34" charset="0"/>
                <a:cs typeface="Times New Roman" panose="02020603050405020304" pitchFamily="18" charset="0"/>
              </a:rPr>
              <a:t>              </a:t>
            </a:r>
            <a:r>
              <a:rPr lang="en-US" sz="2000" b="1" spc="300" dirty="0">
                <a:effectLst/>
                <a:ea typeface="Calibri" panose="020F0502020204030204" pitchFamily="34" charset="0"/>
                <a:cs typeface="Times New Roman" panose="02020603050405020304" pitchFamily="18" charset="0"/>
              </a:rPr>
              <a:t>SOFTWARE REQUIREMENTS</a:t>
            </a:r>
            <a:endParaRPr lang="en-IN" sz="2000" spc="300"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OPERATING SYSTEM		: Android</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CODING LANGUAGE		: Kotlin &amp; Python</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IDE						: Android Studio</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FRONT END			</a:t>
            </a:r>
            <a:r>
              <a:rPr lang="en-US" dirty="0">
                <a:ea typeface="Calibri" panose="020F0502020204030204" pitchFamily="34" charset="0"/>
                <a:cs typeface="Times New Roman" panose="02020603050405020304" pitchFamily="18" charset="0"/>
              </a:rPr>
              <a:t>	</a:t>
            </a:r>
            <a:r>
              <a:rPr lang="en-US" dirty="0">
                <a:effectLst/>
                <a:ea typeface="Calibri" panose="020F0502020204030204" pitchFamily="34" charset="0"/>
                <a:cs typeface="Times New Roman" panose="02020603050405020304" pitchFamily="18" charset="0"/>
              </a:rPr>
              <a:t>: Android SDK                  </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BACK END				: Kotlin programming, python</a:t>
            </a:r>
          </a:p>
          <a:p>
            <a:pPr algn="just">
              <a:spcAft>
                <a:spcPts val="800"/>
              </a:spcAft>
            </a:pPr>
            <a:r>
              <a:rPr lang="en-US" dirty="0">
                <a:ea typeface="Calibri" panose="020F0502020204030204" pitchFamily="34" charset="0"/>
                <a:cs typeface="Times New Roman" panose="02020603050405020304" pitchFamily="18" charset="0"/>
              </a:rPr>
              <a:t>Network speed			: 50 Mega Bytes / Second</a:t>
            </a:r>
            <a:endParaRPr lang="en-IN" dirty="0">
              <a:effectLst/>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BA6F8CA3-533C-485E-802A-F8B110E89472}"/>
              </a:ext>
            </a:extLst>
          </p:cNvPr>
          <p:cNvSpPr txBox="1"/>
          <p:nvPr/>
        </p:nvSpPr>
        <p:spPr>
          <a:xfrm>
            <a:off x="6649294" y="988213"/>
            <a:ext cx="4748681" cy="1887696"/>
          </a:xfrm>
          <a:prstGeom prst="rect">
            <a:avLst/>
          </a:prstGeom>
          <a:noFill/>
        </p:spPr>
        <p:txBody>
          <a:bodyPr wrap="square" rtlCol="0">
            <a:spAutoFit/>
          </a:bodyPr>
          <a:lstStyle/>
          <a:p>
            <a:pPr algn="ctr">
              <a:spcAft>
                <a:spcPts val="800"/>
              </a:spcAft>
            </a:pPr>
            <a:r>
              <a:rPr lang="en-US" b="1" spc="300" dirty="0">
                <a:effectLst/>
                <a:ea typeface="Calibri" panose="020F0502020204030204" pitchFamily="34" charset="0"/>
                <a:cs typeface="Times New Roman" panose="02020603050405020304" pitchFamily="18" charset="0"/>
              </a:rPr>
              <a:t>SMART PHONE REQUIREMENTS</a:t>
            </a:r>
            <a:endParaRPr lang="en-IN" spc="300"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PROCESSOR			: Snapdragon </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RAM					: 4 GB RAM</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ANDROID VERSION		: Android 6.0</a:t>
            </a:r>
            <a:endParaRPr lang="en-IN" dirty="0">
              <a:effectLst/>
              <a:ea typeface="Calibri" panose="020F0502020204030204" pitchFamily="34" charset="0"/>
              <a:cs typeface="Times New Roman" panose="02020603050405020304" pitchFamily="18" charset="0"/>
            </a:endParaRPr>
          </a:p>
          <a:p>
            <a:pPr algn="just">
              <a:spcAft>
                <a:spcPts val="800"/>
              </a:spcAft>
            </a:pPr>
            <a:r>
              <a:rPr lang="en-US" dirty="0">
                <a:effectLst/>
                <a:ea typeface="Calibri" panose="020F0502020204030204" pitchFamily="34" charset="0"/>
                <a:cs typeface="Times New Roman" panose="02020603050405020304" pitchFamily="18" charset="0"/>
              </a:rPr>
              <a:t>DISK SPACE			: 90</a:t>
            </a:r>
            <a:r>
              <a:rPr lang="en-US" dirty="0">
                <a:ea typeface="Calibri" panose="020F0502020204030204" pitchFamily="34" charset="0"/>
                <a:cs typeface="Times New Roman" panose="02020603050405020304" pitchFamily="18" charset="0"/>
              </a:rPr>
              <a:t>MB</a:t>
            </a:r>
            <a:endParaRPr lang="en-IN" sz="6600" dirty="0"/>
          </a:p>
        </p:txBody>
      </p:sp>
    </p:spTree>
    <p:extLst>
      <p:ext uri="{BB962C8B-B14F-4D97-AF65-F5344CB8AC3E}">
        <p14:creationId xmlns:p14="http://schemas.microsoft.com/office/powerpoint/2010/main" val="2414564348"/>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982C376-D951-4799-9551-0019DC5BB71E}"/>
              </a:ext>
            </a:extLst>
          </p:cNvPr>
          <p:cNvSpPr/>
          <p:nvPr/>
        </p:nvSpPr>
        <p:spPr>
          <a:xfrm>
            <a:off x="1344963" y="82091"/>
            <a:ext cx="9502067" cy="646331"/>
          </a:xfrm>
          <a:prstGeom prst="rect">
            <a:avLst/>
          </a:prstGeom>
          <a:noFill/>
        </p:spPr>
        <p:txBody>
          <a:bodyPr wrap="square" lIns="91440" tIns="45720" rIns="91440" bIns="45720">
            <a:spAutoFit/>
          </a:bodyPr>
          <a:lstStyle/>
          <a:p>
            <a:pPr algn="ctr"/>
            <a:r>
              <a:rPr lang="en-GB"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Output</a:t>
            </a:r>
            <a:endParaRPr lang="en-IN" sz="3600" b="0" cap="none" spc="300" dirty="0">
              <a:ln w="0"/>
              <a:solidFill>
                <a:schemeClr val="tx1"/>
              </a:solidFill>
              <a:effectLst>
                <a:glow rad="63500">
                  <a:schemeClr val="accent5">
                    <a:satMod val="175000"/>
                    <a:alpha val="40000"/>
                  </a:schemeClr>
                </a:glow>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5BAE84C1-CBA5-4EDA-B82A-1269050E8FB6}"/>
              </a:ext>
            </a:extLst>
          </p:cNvPr>
          <p:cNvSpPr txBox="1"/>
          <p:nvPr/>
        </p:nvSpPr>
        <p:spPr>
          <a:xfrm>
            <a:off x="1344963" y="3442476"/>
            <a:ext cx="3716409" cy="461665"/>
          </a:xfrm>
          <a:prstGeom prst="rect">
            <a:avLst/>
          </a:prstGeom>
          <a:noFill/>
        </p:spPr>
        <p:txBody>
          <a:bodyPr wrap="square" rtlCol="0">
            <a:spAutoFit/>
          </a:bodyPr>
          <a:lstStyle/>
          <a:p>
            <a:pPr algn="ctr"/>
            <a:r>
              <a:rPr lang="en-IN" sz="2400" dirty="0"/>
              <a:t>Speaking in “Manipuri”</a:t>
            </a:r>
          </a:p>
        </p:txBody>
      </p:sp>
      <p:sp>
        <p:nvSpPr>
          <p:cNvPr id="4" name="TextBox 3">
            <a:extLst>
              <a:ext uri="{FF2B5EF4-FFF2-40B4-BE49-F238E27FC236}">
                <a16:creationId xmlns:a16="http://schemas.microsoft.com/office/drawing/2014/main" id="{23120729-7DC6-4E91-AEB3-139F6AA78220}"/>
              </a:ext>
            </a:extLst>
          </p:cNvPr>
          <p:cNvSpPr txBox="1"/>
          <p:nvPr/>
        </p:nvSpPr>
        <p:spPr>
          <a:xfrm>
            <a:off x="4237796" y="6149028"/>
            <a:ext cx="3716409" cy="461665"/>
          </a:xfrm>
          <a:prstGeom prst="rect">
            <a:avLst/>
          </a:prstGeom>
          <a:noFill/>
        </p:spPr>
        <p:txBody>
          <a:bodyPr wrap="square" rtlCol="0">
            <a:spAutoFit/>
          </a:bodyPr>
          <a:lstStyle/>
          <a:p>
            <a:pPr algn="ctr"/>
            <a:r>
              <a:rPr lang="en-IN" sz="2400" dirty="0"/>
              <a:t>Speaking in “Assamese”</a:t>
            </a:r>
          </a:p>
        </p:txBody>
      </p:sp>
      <p:sp>
        <p:nvSpPr>
          <p:cNvPr id="5" name="TextBox 4">
            <a:extLst>
              <a:ext uri="{FF2B5EF4-FFF2-40B4-BE49-F238E27FC236}">
                <a16:creationId xmlns:a16="http://schemas.microsoft.com/office/drawing/2014/main" id="{A39482A7-BC28-4641-BD47-F5C82F22C3C5}"/>
              </a:ext>
            </a:extLst>
          </p:cNvPr>
          <p:cNvSpPr txBox="1"/>
          <p:nvPr/>
        </p:nvSpPr>
        <p:spPr>
          <a:xfrm>
            <a:off x="7130640" y="3468991"/>
            <a:ext cx="3716409" cy="461665"/>
          </a:xfrm>
          <a:prstGeom prst="rect">
            <a:avLst/>
          </a:prstGeom>
          <a:noFill/>
        </p:spPr>
        <p:txBody>
          <a:bodyPr wrap="square" rtlCol="0">
            <a:spAutoFit/>
          </a:bodyPr>
          <a:lstStyle/>
          <a:p>
            <a:pPr algn="ctr"/>
            <a:r>
              <a:rPr lang="en-IN" sz="2400" dirty="0"/>
              <a:t>Speaking in “Nepali”</a:t>
            </a:r>
          </a:p>
        </p:txBody>
      </p:sp>
      <p:pic>
        <p:nvPicPr>
          <p:cNvPr id="7" name="Picture 6">
            <a:extLst>
              <a:ext uri="{FF2B5EF4-FFF2-40B4-BE49-F238E27FC236}">
                <a16:creationId xmlns:a16="http://schemas.microsoft.com/office/drawing/2014/main" id="{258506E1-DE11-475C-8482-5247481BB0AF}"/>
              </a:ext>
            </a:extLst>
          </p:cNvPr>
          <p:cNvPicPr>
            <a:picLocks noChangeAspect="1"/>
          </p:cNvPicPr>
          <p:nvPr/>
        </p:nvPicPr>
        <p:blipFill rotWithShape="1">
          <a:blip r:embed="rId2"/>
          <a:srcRect t="3672" b="49806"/>
          <a:stretch/>
        </p:blipFill>
        <p:spPr>
          <a:xfrm>
            <a:off x="1893138" y="1005657"/>
            <a:ext cx="2619010" cy="2436819"/>
          </a:xfrm>
          <a:prstGeom prst="rect">
            <a:avLst/>
          </a:prstGeom>
        </p:spPr>
      </p:pic>
      <p:pic>
        <p:nvPicPr>
          <p:cNvPr id="9" name="Picture 8">
            <a:extLst>
              <a:ext uri="{FF2B5EF4-FFF2-40B4-BE49-F238E27FC236}">
                <a16:creationId xmlns:a16="http://schemas.microsoft.com/office/drawing/2014/main" id="{60057636-DA6C-4582-A2CC-28AB122FD938}"/>
              </a:ext>
            </a:extLst>
          </p:cNvPr>
          <p:cNvPicPr>
            <a:picLocks noChangeAspect="1"/>
          </p:cNvPicPr>
          <p:nvPr/>
        </p:nvPicPr>
        <p:blipFill rotWithShape="1">
          <a:blip r:embed="rId3"/>
          <a:srcRect t="3478" b="50000"/>
          <a:stretch/>
        </p:blipFill>
        <p:spPr>
          <a:xfrm>
            <a:off x="7763242" y="1005656"/>
            <a:ext cx="2619010" cy="2436819"/>
          </a:xfrm>
          <a:prstGeom prst="rect">
            <a:avLst/>
          </a:prstGeom>
        </p:spPr>
      </p:pic>
      <p:pic>
        <p:nvPicPr>
          <p:cNvPr id="11" name="Picture 10">
            <a:extLst>
              <a:ext uri="{FF2B5EF4-FFF2-40B4-BE49-F238E27FC236}">
                <a16:creationId xmlns:a16="http://schemas.microsoft.com/office/drawing/2014/main" id="{FBAC1613-CB78-40A9-800E-4B965270C6D4}"/>
              </a:ext>
            </a:extLst>
          </p:cNvPr>
          <p:cNvPicPr>
            <a:picLocks noChangeAspect="1"/>
          </p:cNvPicPr>
          <p:nvPr/>
        </p:nvPicPr>
        <p:blipFill rotWithShape="1">
          <a:blip r:embed="rId4"/>
          <a:srcRect t="3478" b="50000"/>
          <a:stretch/>
        </p:blipFill>
        <p:spPr>
          <a:xfrm>
            <a:off x="4786495" y="3692759"/>
            <a:ext cx="2619010" cy="2436819"/>
          </a:xfrm>
          <a:prstGeom prst="rect">
            <a:avLst/>
          </a:prstGeom>
        </p:spPr>
      </p:pic>
    </p:spTree>
    <p:extLst>
      <p:ext uri="{BB962C8B-B14F-4D97-AF65-F5344CB8AC3E}">
        <p14:creationId xmlns:p14="http://schemas.microsoft.com/office/powerpoint/2010/main" val="1964128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right)">
                                      <p:cBhvr>
                                        <p:cTn id="7" dur="500"/>
                                        <p:tgtEl>
                                          <p:spTgt spid="7"/>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par>
                          <p:cTn id="18" fill="hold">
                            <p:stCondLst>
                              <p:cond delay="1000"/>
                            </p:stCondLst>
                            <p:childTnLst>
                              <p:par>
                                <p:cTn id="19" presetID="22" presetClass="entr" presetSubtype="1"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up)">
                                      <p:cBhvr>
                                        <p:cTn id="21" dur="500"/>
                                        <p:tgtEl>
                                          <p:spTgt spid="11"/>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up)">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9D66EF-DA0B-447B-AD64-F98D566C140D}"/>
              </a:ext>
            </a:extLst>
          </p:cNvPr>
          <p:cNvSpPr txBox="1"/>
          <p:nvPr/>
        </p:nvSpPr>
        <p:spPr>
          <a:xfrm>
            <a:off x="1254554" y="391852"/>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220950F-EF35-4D39-B275-573B2FD79EC9}"/>
              </a:ext>
            </a:extLst>
          </p:cNvPr>
          <p:cNvSpPr txBox="1"/>
          <p:nvPr/>
        </p:nvSpPr>
        <p:spPr>
          <a:xfrm>
            <a:off x="1254554" y="1462252"/>
            <a:ext cx="9682888" cy="4524315"/>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t>This project is created for the use of company’s customer care support and it is also used for automatic speech recognition.</a:t>
            </a:r>
          </a:p>
          <a:p>
            <a:pPr marL="342900" indent="-34290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dirty="0"/>
              <a:t>Using this application, we can detect the Indian languages in Multilingual translation systems in smart phone</a:t>
            </a:r>
          </a:p>
          <a:p>
            <a:pPr marL="342900" indent="-34290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dirty="0"/>
              <a:t>We introduce the software that is able to detect all the Indian languages in real-world data. </a:t>
            </a:r>
          </a:p>
          <a:p>
            <a:pPr marL="342900" indent="-34290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dirty="0"/>
              <a:t>This application shows the probability of the language spoken by the user at the run time.</a:t>
            </a:r>
          </a:p>
          <a:p>
            <a:pPr algn="just"/>
            <a:endParaRPr lang="en-US" sz="2400" dirty="0"/>
          </a:p>
        </p:txBody>
      </p:sp>
    </p:spTree>
    <p:extLst>
      <p:ext uri="{BB962C8B-B14F-4D97-AF65-F5344CB8AC3E}">
        <p14:creationId xmlns:p14="http://schemas.microsoft.com/office/powerpoint/2010/main" val="12992636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E49DE8-9C60-4357-A60C-77969B7CC85D}"/>
              </a:ext>
            </a:extLst>
          </p:cNvPr>
          <p:cNvSpPr/>
          <p:nvPr/>
        </p:nvSpPr>
        <p:spPr>
          <a:xfrm>
            <a:off x="-225908" y="2105561"/>
            <a:ext cx="12643816" cy="2646878"/>
          </a:xfrm>
          <a:prstGeom prst="rect">
            <a:avLst/>
          </a:prstGeom>
          <a:noFill/>
          <a:ln>
            <a:noFill/>
          </a:ln>
          <a:effectLst>
            <a:glow rad="228600">
              <a:schemeClr val="accent5">
                <a:satMod val="175000"/>
                <a:alpha val="40000"/>
              </a:schemeClr>
            </a:glow>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91440" tIns="45720" rIns="91440" bIns="45720">
            <a:spAutoFit/>
          </a:bodyPr>
          <a:lstStyle/>
          <a:p>
            <a:pPr algn="ctr"/>
            <a:r>
              <a:rPr lang="en-US" sz="16600" b="1" spc="50" dirty="0">
                <a:ln w="0"/>
                <a:solidFill>
                  <a:schemeClr val="bg2"/>
                </a:solidFill>
                <a:effectLst>
                  <a:innerShdw blurRad="63500" dist="50800" dir="13500000">
                    <a:srgbClr val="000000">
                      <a:alpha val="50000"/>
                    </a:srgbClr>
                  </a:innerShdw>
                </a:effectLst>
              </a:rPr>
              <a:t>THANK YOU</a:t>
            </a:r>
          </a:p>
        </p:txBody>
      </p:sp>
    </p:spTree>
    <p:extLst>
      <p:ext uri="{BB962C8B-B14F-4D97-AF65-F5344CB8AC3E}">
        <p14:creationId xmlns:p14="http://schemas.microsoft.com/office/powerpoint/2010/main" val="880893492"/>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EAAC0F7-823A-4BE8-B16F-5933BCD4CD04}"/>
              </a:ext>
            </a:extLst>
          </p:cNvPr>
          <p:cNvSpPr txBox="1"/>
          <p:nvPr/>
        </p:nvSpPr>
        <p:spPr>
          <a:xfrm>
            <a:off x="1532876" y="1682812"/>
            <a:ext cx="9126245"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t>Language identifier is  the process of detecting Indian language spoken by the user.</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It accurately identify the language from the given speech sample</a:t>
            </a:r>
            <a:r>
              <a:rPr lang="en-GB" sz="2400" b="1" dirty="0"/>
              <a: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We introduce the software that is able to detect all the Indian languages in real-world data.</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Implementation of an application for knowing the probability of the language.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endParaRPr lang="en-IN" sz="2400" dirty="0"/>
          </a:p>
        </p:txBody>
      </p:sp>
      <p:sp>
        <p:nvSpPr>
          <p:cNvPr id="9" name="Rectangle 8">
            <a:extLst>
              <a:ext uri="{FF2B5EF4-FFF2-40B4-BE49-F238E27FC236}">
                <a16:creationId xmlns:a16="http://schemas.microsoft.com/office/drawing/2014/main" id="{C7EB7244-AE81-4781-8C37-AD216B38DDAA}"/>
              </a:ext>
            </a:extLst>
          </p:cNvPr>
          <p:cNvSpPr/>
          <p:nvPr/>
        </p:nvSpPr>
        <p:spPr>
          <a:xfrm>
            <a:off x="1344964" y="491847"/>
            <a:ext cx="9502067" cy="646331"/>
          </a:xfrm>
          <a:prstGeom prst="rect">
            <a:avLst/>
          </a:prstGeom>
          <a:noFill/>
        </p:spPr>
        <p:txBody>
          <a:bodyPr wrap="square" lIns="91440" tIns="45720" rIns="91440" bIns="45720">
            <a:spAutoFit/>
          </a:bodyPr>
          <a:lstStyle/>
          <a:p>
            <a:pPr algn="ctr"/>
            <a:r>
              <a:rPr lang="en-GB" sz="3600" b="0" cap="none" spc="300" dirty="0">
                <a:ln w="0"/>
                <a:solidFill>
                  <a:schemeClr val="tx1"/>
                </a:solidFill>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endParaRPr lang="en-IN" sz="3600" b="0" cap="none" spc="300" dirty="0">
              <a:ln w="0"/>
              <a:solidFill>
                <a:schemeClr val="tx1"/>
              </a:solidFill>
              <a:effectLst>
                <a:glow rad="63500">
                  <a:schemeClr val="accent5">
                    <a:satMod val="175000"/>
                    <a:alpha val="40000"/>
                  </a:schemeClr>
                </a:glow>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5308582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5793B2-37B5-4047-A3DC-58D9CB590B60}"/>
              </a:ext>
            </a:extLst>
          </p:cNvPr>
          <p:cNvPicPr>
            <a:picLocks noChangeAspect="1"/>
          </p:cNvPicPr>
          <p:nvPr/>
        </p:nvPicPr>
        <p:blipFill rotWithShape="1">
          <a:blip r:embed="rId2"/>
          <a:srcRect l="6512" t="49053" r="48811" b="1"/>
          <a:stretch/>
        </p:blipFill>
        <p:spPr>
          <a:xfrm>
            <a:off x="3490403" y="1120244"/>
            <a:ext cx="5211192" cy="1918691"/>
          </a:xfrm>
          <a:prstGeom prst="rect">
            <a:avLst/>
          </a:prstGeom>
        </p:spPr>
      </p:pic>
      <p:sp>
        <p:nvSpPr>
          <p:cNvPr id="5" name="Rectangle 4">
            <a:extLst>
              <a:ext uri="{FF2B5EF4-FFF2-40B4-BE49-F238E27FC236}">
                <a16:creationId xmlns:a16="http://schemas.microsoft.com/office/drawing/2014/main" id="{10255F06-736A-4D29-BF0C-17CA402D372C}"/>
              </a:ext>
            </a:extLst>
          </p:cNvPr>
          <p:cNvSpPr/>
          <p:nvPr/>
        </p:nvSpPr>
        <p:spPr>
          <a:xfrm>
            <a:off x="1344966" y="271016"/>
            <a:ext cx="9502067" cy="646331"/>
          </a:xfrm>
          <a:prstGeom prst="rect">
            <a:avLst/>
          </a:prstGeom>
          <a:noFill/>
        </p:spPr>
        <p:txBody>
          <a:bodyPr wrap="square" lIns="91440" tIns="45720" rIns="91440" bIns="45720">
            <a:spAutoFit/>
          </a:bodyPr>
          <a:lstStyle/>
          <a:p>
            <a:pPr algn="ctr"/>
            <a:r>
              <a:rPr lang="en-GB"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Problem Statement</a:t>
            </a:r>
            <a:endParaRPr lang="en-IN" sz="3600" b="0" cap="none" spc="300" dirty="0">
              <a:ln w="0"/>
              <a:solidFill>
                <a:schemeClr val="tx1"/>
              </a:solidFill>
              <a:effectLst>
                <a:glow rad="63500">
                  <a:schemeClr val="accent5">
                    <a:satMod val="175000"/>
                    <a:alpha val="40000"/>
                  </a:schemeClr>
                </a:glow>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18502DEE-607A-4F28-98B4-5E848B3E97C9}"/>
              </a:ext>
            </a:extLst>
          </p:cNvPr>
          <p:cNvSpPr txBox="1"/>
          <p:nvPr/>
        </p:nvSpPr>
        <p:spPr>
          <a:xfrm>
            <a:off x="1044843" y="3241832"/>
            <a:ext cx="10102311" cy="2895921"/>
          </a:xfrm>
          <a:prstGeom prst="rect">
            <a:avLst/>
          </a:prstGeom>
          <a:noFill/>
        </p:spPr>
        <p:txBody>
          <a:bodyPr wrap="square" rtlCol="0">
            <a:spAutoFit/>
          </a:bodyPr>
          <a:lstStyle/>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Software based module for segmentation and identification of Indian languages from the given input audio file. Objective of the software module is: </a:t>
            </a:r>
          </a:p>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a) Input should be narrow band speech data. </a:t>
            </a:r>
          </a:p>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b) Output should be labelled for languages with respect to time.</a:t>
            </a:r>
          </a:p>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c) Language labelling for a minimum 15 seconds audio segment. </a:t>
            </a:r>
          </a:p>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d) Capable to identify all 24 official Indian languages from given audio file. </a:t>
            </a:r>
          </a:p>
          <a:p>
            <a:pPr>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e) Non-Indian languages need to be labelled as unknown. </a:t>
            </a:r>
          </a:p>
        </p:txBody>
      </p:sp>
    </p:spTree>
    <p:extLst>
      <p:ext uri="{BB962C8B-B14F-4D97-AF65-F5344CB8AC3E}">
        <p14:creationId xmlns:p14="http://schemas.microsoft.com/office/powerpoint/2010/main" val="31729740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0C9EDD-C684-434A-B642-12ECA4881BE2}"/>
              </a:ext>
            </a:extLst>
          </p:cNvPr>
          <p:cNvSpPr txBox="1"/>
          <p:nvPr/>
        </p:nvSpPr>
        <p:spPr>
          <a:xfrm>
            <a:off x="1384916" y="523784"/>
            <a:ext cx="9383698" cy="646331"/>
          </a:xfrm>
          <a:prstGeom prst="rect">
            <a:avLst/>
          </a:prstGeom>
          <a:noFill/>
        </p:spPr>
        <p:txBody>
          <a:bodyPr wrap="square" rtlCol="0">
            <a:spAutoFit/>
          </a:bodyPr>
          <a:lstStyle/>
          <a:p>
            <a:pPr algn="ctr"/>
            <a:r>
              <a:rPr lang="en-GB"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Objectives</a:t>
            </a:r>
            <a:endParaRPr lang="en-IN"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8544D16-B6E7-441D-9A5F-DEA51A1AA525}"/>
              </a:ext>
            </a:extLst>
          </p:cNvPr>
          <p:cNvSpPr txBox="1"/>
          <p:nvPr/>
        </p:nvSpPr>
        <p:spPr>
          <a:xfrm>
            <a:off x="1384916" y="1580225"/>
            <a:ext cx="9712171" cy="4154984"/>
          </a:xfrm>
          <a:prstGeom prst="rect">
            <a:avLst/>
          </a:prstGeom>
          <a:noFill/>
        </p:spPr>
        <p:txBody>
          <a:bodyPr wrap="square" rtlCol="0">
            <a:spAutoFit/>
          </a:bodyPr>
          <a:lstStyle/>
          <a:p>
            <a:pPr marL="285750" indent="-285750">
              <a:buFont typeface="Arial" panose="020B0604020202020204" pitchFamily="34" charset="0"/>
              <a:buChar char="•"/>
            </a:pPr>
            <a:r>
              <a:rPr lang="en-GB" sz="2400" dirty="0"/>
              <a:t>Our primary goal is to design a software based module for segmentation and identification of Indian languages from the given input audio file.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Input file will be narrow band speech data.</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It will be capable of detecting major languages of India from given audio file.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Non- Indian languages will be labelled as ‘unknown’.</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Capable to give high accuracy .</a:t>
            </a:r>
          </a:p>
        </p:txBody>
      </p:sp>
    </p:spTree>
    <p:extLst>
      <p:ext uri="{BB962C8B-B14F-4D97-AF65-F5344CB8AC3E}">
        <p14:creationId xmlns:p14="http://schemas.microsoft.com/office/powerpoint/2010/main" val="38157497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749EBC-A8EE-4EF7-9A5F-1B358A9E615F}"/>
              </a:ext>
            </a:extLst>
          </p:cNvPr>
          <p:cNvSpPr txBox="1"/>
          <p:nvPr/>
        </p:nvSpPr>
        <p:spPr>
          <a:xfrm>
            <a:off x="1378688" y="184751"/>
            <a:ext cx="9682889" cy="646331"/>
          </a:xfrm>
          <a:prstGeom prst="rect">
            <a:avLst/>
          </a:prstGeom>
          <a:noFill/>
        </p:spPr>
        <p:txBody>
          <a:bodyPr wrap="square" rtlCol="0">
            <a:spAutoFit/>
          </a:bodyPr>
          <a:lstStyle/>
          <a:p>
            <a:pPr algn="ctr"/>
            <a:r>
              <a:rPr lang="en-GB" sz="3600"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Methodology</a:t>
            </a:r>
            <a:endParaRPr lang="en-IN" sz="3600" b="1" u="sng"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DCFE506-A8D9-4D74-A174-A263894AAF6B}"/>
              </a:ext>
            </a:extLst>
          </p:cNvPr>
          <p:cNvSpPr txBox="1"/>
          <p:nvPr/>
        </p:nvSpPr>
        <p:spPr>
          <a:xfrm>
            <a:off x="1378688" y="831082"/>
            <a:ext cx="10131210" cy="6432530"/>
          </a:xfrm>
          <a:prstGeom prst="rect">
            <a:avLst/>
          </a:prstGeom>
          <a:noFill/>
        </p:spPr>
        <p:txBody>
          <a:bodyPr wrap="square" rtlCol="0">
            <a:spAutoFit/>
          </a:bodyPr>
          <a:lstStyle/>
          <a:p>
            <a:pPr marL="285750" indent="-285750">
              <a:buFont typeface="Arial" panose="020B0604020202020204" pitchFamily="34" charset="0"/>
              <a:buChar char="•"/>
            </a:pPr>
            <a:r>
              <a:rPr lang="en-GB" sz="2000" dirty="0"/>
              <a:t>We use Python with Machine learning to implement this project.</a:t>
            </a:r>
          </a:p>
          <a:p>
            <a:pPr marL="285750" indent="-285750">
              <a:buFont typeface="Arial" panose="020B0604020202020204" pitchFamily="34" charset="0"/>
              <a:buChar char="•"/>
            </a:pPr>
            <a:r>
              <a:rPr lang="en-GB" sz="2000" dirty="0"/>
              <a:t>It gathers the input file as audio of the user, which identifies the language spoken by the user.</a:t>
            </a:r>
          </a:p>
          <a:p>
            <a:pPr marL="285750" indent="-285750">
              <a:buFont typeface="Arial" panose="020B0604020202020204" pitchFamily="34" charset="0"/>
              <a:buChar char="•"/>
            </a:pPr>
            <a:r>
              <a:rPr lang="en-GB" sz="2000" dirty="0"/>
              <a:t>To achieve this we are going to use 2 main methods</a:t>
            </a:r>
          </a:p>
          <a:p>
            <a:pPr marL="742950" lvl="1" indent="-285750">
              <a:buFont typeface="Arial" panose="020B0604020202020204" pitchFamily="34" charset="0"/>
              <a:buChar char="•"/>
            </a:pPr>
            <a:r>
              <a:rPr lang="en-GB" sz="2000" dirty="0"/>
              <a:t>Tensor-Flow with Keras package</a:t>
            </a:r>
          </a:p>
          <a:p>
            <a:pPr marL="742950" lvl="1" indent="-285750">
              <a:buFont typeface="Arial" panose="020B0604020202020204" pitchFamily="34" charset="0"/>
              <a:buChar char="•"/>
            </a:pPr>
            <a:r>
              <a:rPr lang="en-GB" sz="2000" dirty="0"/>
              <a:t>Pyaudio package</a:t>
            </a:r>
          </a:p>
          <a:p>
            <a:pPr marL="742950" lvl="1" indent="-285750">
              <a:buFont typeface="Arial" panose="020B0604020202020204" pitchFamily="34" charset="0"/>
              <a:buChar char="•"/>
            </a:pPr>
            <a:endParaRPr lang="en-GB" sz="2000" dirty="0"/>
          </a:p>
          <a:p>
            <a:r>
              <a:rPr lang="en-GB" sz="2000" b="1" u="sng" dirty="0">
                <a:latin typeface="Times New Roman" panose="02020603050405020304" pitchFamily="18" charset="0"/>
                <a:cs typeface="Times New Roman" panose="02020603050405020304" pitchFamily="18" charset="0"/>
              </a:rPr>
              <a:t>TensorFlow</a:t>
            </a:r>
          </a:p>
          <a:p>
            <a:r>
              <a:rPr lang="en-GB" sz="2000" b="1" dirty="0">
                <a:latin typeface="Times New Roman" panose="02020603050405020304" pitchFamily="18" charset="0"/>
                <a:cs typeface="Times New Roman" panose="02020603050405020304" pitchFamily="18" charset="0"/>
              </a:rPr>
              <a:t>	-</a:t>
            </a:r>
            <a:r>
              <a:rPr lang="en-GB" sz="2000" dirty="0">
                <a:latin typeface="Times New Roman" panose="02020603050405020304" pitchFamily="18" charset="0"/>
                <a:cs typeface="Times New Roman" panose="02020603050405020304" pitchFamily="18" charset="0"/>
              </a:rPr>
              <a:t>end to end open source library for machine learning.</a:t>
            </a:r>
          </a:p>
          <a:p>
            <a:r>
              <a:rPr lang="en-GB" sz="2000" dirty="0">
                <a:latin typeface="Times New Roman" panose="02020603050405020304" pitchFamily="18" charset="0"/>
                <a:cs typeface="Times New Roman" panose="02020603050405020304" pitchFamily="18" charset="0"/>
              </a:rPr>
              <a:t>	-</a:t>
            </a:r>
            <a:r>
              <a:rPr lang="en-GB" sz="2000" dirty="0"/>
              <a:t>focuses on training and inference of deep neural networks.</a:t>
            </a:r>
          </a:p>
          <a:p>
            <a:r>
              <a:rPr lang="en-GB" sz="2000" dirty="0">
                <a:latin typeface="Times New Roman" panose="02020603050405020304" pitchFamily="18" charset="0"/>
                <a:cs typeface="Times New Roman" panose="02020603050405020304" pitchFamily="18" charset="0"/>
              </a:rPr>
              <a:t>	-</a:t>
            </a:r>
            <a:r>
              <a:rPr lang="en-IN" sz="2000" dirty="0"/>
              <a:t>symbolic math library based on dataflow and programming.</a:t>
            </a:r>
            <a:r>
              <a:rPr lang="en-GB" sz="2000" dirty="0">
                <a:latin typeface="Times New Roman" panose="02020603050405020304" pitchFamily="18" charset="0"/>
                <a:cs typeface="Times New Roman" panose="02020603050405020304" pitchFamily="18" charset="0"/>
              </a:rPr>
              <a:t>	</a:t>
            </a:r>
            <a:endParaRPr lang="en-GB" sz="2000" b="1" dirty="0">
              <a:latin typeface="Times New Roman" panose="02020603050405020304" pitchFamily="18" charset="0"/>
              <a:cs typeface="Times New Roman" panose="02020603050405020304" pitchFamily="18" charset="0"/>
            </a:endParaRPr>
          </a:p>
          <a:p>
            <a:r>
              <a:rPr lang="en-GB" sz="2000" b="1" u="sng" dirty="0">
                <a:latin typeface="Times New Roman" panose="02020603050405020304" pitchFamily="18" charset="0"/>
                <a:cs typeface="Times New Roman" panose="02020603050405020304" pitchFamily="18" charset="0"/>
              </a:rPr>
              <a:t>Keras </a:t>
            </a:r>
          </a:p>
          <a:p>
            <a:r>
              <a:rPr lang="en-GB" sz="2000" b="1" dirty="0">
                <a:latin typeface="Times New Roman" panose="02020603050405020304" pitchFamily="18" charset="0"/>
                <a:cs typeface="Times New Roman" panose="02020603050405020304" pitchFamily="18" charset="0"/>
              </a:rPr>
              <a:t>	-</a:t>
            </a:r>
            <a:r>
              <a:rPr lang="en-IN" sz="2000" dirty="0"/>
              <a:t>open-source library for artificial neural networks in Python.</a:t>
            </a:r>
          </a:p>
          <a:p>
            <a:r>
              <a:rPr lang="en-GB" sz="2000" b="1"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a:t>
            </a:r>
            <a:r>
              <a:rPr lang="en-GB" sz="2000" dirty="0"/>
              <a:t>acts as an interface for the TensorFlow library.</a:t>
            </a:r>
            <a:endParaRPr lang="en-GB" sz="2000" b="1" dirty="0">
              <a:latin typeface="Times New Roman" panose="02020603050405020304" pitchFamily="18" charset="0"/>
              <a:cs typeface="Times New Roman" panose="02020603050405020304" pitchFamily="18" charset="0"/>
            </a:endParaRPr>
          </a:p>
          <a:p>
            <a:r>
              <a:rPr lang="en-GB" sz="2000" b="1" u="sng" dirty="0">
                <a:latin typeface="Times New Roman" panose="02020603050405020304" pitchFamily="18" charset="0"/>
                <a:cs typeface="Times New Roman" panose="02020603050405020304" pitchFamily="18" charset="0"/>
              </a:rPr>
              <a:t>Pyaudio</a:t>
            </a:r>
          </a:p>
          <a:p>
            <a:r>
              <a:rPr lang="en-GB" sz="2000" b="1" dirty="0">
                <a:latin typeface="Times New Roman" panose="02020603050405020304" pitchFamily="18" charset="0"/>
                <a:cs typeface="Times New Roman" panose="02020603050405020304" pitchFamily="18" charset="0"/>
              </a:rPr>
              <a:t>	- </a:t>
            </a:r>
            <a:r>
              <a:rPr lang="en-US" sz="2000" dirty="0"/>
              <a:t>To get started with playback and recording audio on Windows, Linux, and MacOS in   			 	  a </a:t>
            </a:r>
            <a:r>
              <a:rPr lang="en-US" sz="2000" b="1" dirty="0"/>
              <a:t>Python</a:t>
            </a:r>
            <a:r>
              <a:rPr lang="en-US" sz="2000" dirty="0"/>
              <a:t> environment you should consider using the Pyaudio library.</a:t>
            </a:r>
            <a:endParaRPr lang="en-GB" sz="2000" b="1" dirty="0">
              <a:latin typeface="Times New Roman" panose="02020603050405020304" pitchFamily="18" charset="0"/>
              <a:cs typeface="Times New Roman" panose="02020603050405020304" pitchFamily="18" charset="0"/>
            </a:endParaRPr>
          </a:p>
          <a:p>
            <a:r>
              <a:rPr lang="en-GB" sz="2000" b="1" dirty="0">
                <a:latin typeface="Times New Roman" panose="02020603050405020304" pitchFamily="18" charset="0"/>
                <a:cs typeface="Times New Roman" panose="02020603050405020304" pitchFamily="18" charset="0"/>
              </a:rPr>
              <a:t>        - </a:t>
            </a:r>
            <a:r>
              <a:rPr lang="en-GB" sz="2000" dirty="0">
                <a:latin typeface="Times New Roman" panose="02020603050405020304" pitchFamily="18" charset="0"/>
                <a:cs typeface="Times New Roman" panose="02020603050405020304" pitchFamily="18" charset="0"/>
              </a:rPr>
              <a:t> It access the microphone to process the input audio file.</a:t>
            </a:r>
            <a:endParaRPr lang="en-GB" sz="2000" b="1" dirty="0">
              <a:latin typeface="Times New Roman" panose="02020603050405020304" pitchFamily="18" charset="0"/>
              <a:cs typeface="Times New Roman" panose="02020603050405020304" pitchFamily="18" charset="0"/>
            </a:endParaRPr>
          </a:p>
          <a:p>
            <a:endParaRPr lang="en-GB" b="1" dirty="0">
              <a:latin typeface="Times New Roman" panose="02020603050405020304" pitchFamily="18" charset="0"/>
              <a:cs typeface="Times New Roman" panose="02020603050405020304" pitchFamily="18" charset="0"/>
            </a:endParaRPr>
          </a:p>
          <a:p>
            <a:endParaRPr lang="en-GB" dirty="0"/>
          </a:p>
          <a:p>
            <a:endParaRPr lang="en-IN"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40392438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15E572-A875-40B4-9FB0-D328A2552C8C}"/>
              </a:ext>
            </a:extLst>
          </p:cNvPr>
          <p:cNvSpPr txBox="1"/>
          <p:nvPr/>
        </p:nvSpPr>
        <p:spPr>
          <a:xfrm>
            <a:off x="1373078" y="321179"/>
            <a:ext cx="9652988" cy="646331"/>
          </a:xfrm>
          <a:prstGeom prst="rect">
            <a:avLst/>
          </a:prstGeom>
          <a:noFill/>
        </p:spPr>
        <p:txBody>
          <a:bodyPr wrap="square" rtlCol="0">
            <a:spAutoFit/>
          </a:bodyPr>
          <a:lstStyle/>
          <a:p>
            <a:pPr algn="ctr"/>
            <a:r>
              <a:rPr lang="en-GB"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Work Plan</a:t>
            </a:r>
            <a:endParaRPr lang="en-IN" sz="3600" spc="300" dirty="0">
              <a:ln w="0"/>
              <a:effectLst>
                <a:glow rad="63500">
                  <a:schemeClr val="accent5">
                    <a:satMod val="175000"/>
                    <a:alpha val="40000"/>
                  </a:schemeClr>
                </a:glow>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22A76A0-DEC1-40F7-8CD0-700E71A3F35E}"/>
              </a:ext>
            </a:extLst>
          </p:cNvPr>
          <p:cNvSpPr/>
          <p:nvPr/>
        </p:nvSpPr>
        <p:spPr>
          <a:xfrm>
            <a:off x="1521040" y="1329645"/>
            <a:ext cx="2885243" cy="6463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sz="1600" dirty="0"/>
              <a:t>Optimized Audio Classification and Segmentation Algorithm </a:t>
            </a:r>
            <a:endParaRPr lang="en-IN" sz="1600" dirty="0"/>
          </a:p>
        </p:txBody>
      </p:sp>
      <p:sp>
        <p:nvSpPr>
          <p:cNvPr id="6" name="Rectangle 5">
            <a:extLst>
              <a:ext uri="{FF2B5EF4-FFF2-40B4-BE49-F238E27FC236}">
                <a16:creationId xmlns:a16="http://schemas.microsoft.com/office/drawing/2014/main" id="{F831C82A-A2E0-4A63-9FCD-9BCEEA827AD4}"/>
              </a:ext>
            </a:extLst>
          </p:cNvPr>
          <p:cNvSpPr/>
          <p:nvPr/>
        </p:nvSpPr>
        <p:spPr>
          <a:xfrm>
            <a:off x="4406282" y="2250111"/>
            <a:ext cx="2885243" cy="73684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dirty="0"/>
              <a:t>Training audio to the system</a:t>
            </a:r>
            <a:endParaRPr lang="en-IN" dirty="0"/>
          </a:p>
        </p:txBody>
      </p:sp>
      <p:sp>
        <p:nvSpPr>
          <p:cNvPr id="7" name="Rectangle 6">
            <a:extLst>
              <a:ext uri="{FF2B5EF4-FFF2-40B4-BE49-F238E27FC236}">
                <a16:creationId xmlns:a16="http://schemas.microsoft.com/office/drawing/2014/main" id="{E8B0DC40-FA79-4E85-ADFC-FF98C83995B4}"/>
              </a:ext>
            </a:extLst>
          </p:cNvPr>
          <p:cNvSpPr/>
          <p:nvPr/>
        </p:nvSpPr>
        <p:spPr>
          <a:xfrm>
            <a:off x="7291525" y="3327739"/>
            <a:ext cx="2885243" cy="73684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dirty="0"/>
              <a:t>Get the input audio</a:t>
            </a:r>
            <a:endParaRPr lang="en-IN" dirty="0"/>
          </a:p>
        </p:txBody>
      </p:sp>
      <p:sp>
        <p:nvSpPr>
          <p:cNvPr id="8" name="Rectangle 7">
            <a:extLst>
              <a:ext uri="{FF2B5EF4-FFF2-40B4-BE49-F238E27FC236}">
                <a16:creationId xmlns:a16="http://schemas.microsoft.com/office/drawing/2014/main" id="{732586DC-6872-43DF-89AF-7F19A0E5B58C}"/>
              </a:ext>
            </a:extLst>
          </p:cNvPr>
          <p:cNvSpPr/>
          <p:nvPr/>
        </p:nvSpPr>
        <p:spPr>
          <a:xfrm>
            <a:off x="7291524" y="5368542"/>
            <a:ext cx="2885243" cy="73684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dirty="0"/>
              <a:t>Detect the language</a:t>
            </a:r>
            <a:endParaRPr lang="en-IN" dirty="0"/>
          </a:p>
        </p:txBody>
      </p:sp>
      <p:sp>
        <p:nvSpPr>
          <p:cNvPr id="9" name="Rectangle 8">
            <a:extLst>
              <a:ext uri="{FF2B5EF4-FFF2-40B4-BE49-F238E27FC236}">
                <a16:creationId xmlns:a16="http://schemas.microsoft.com/office/drawing/2014/main" id="{DBFD22FD-0569-4E82-A5DD-B3231F1A98BD}"/>
              </a:ext>
            </a:extLst>
          </p:cNvPr>
          <p:cNvSpPr/>
          <p:nvPr/>
        </p:nvSpPr>
        <p:spPr>
          <a:xfrm>
            <a:off x="1521040" y="3346578"/>
            <a:ext cx="2885243" cy="73684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dirty="0"/>
              <a:t>Decode the audio	</a:t>
            </a:r>
            <a:endParaRPr lang="en-IN" dirty="0"/>
          </a:p>
        </p:txBody>
      </p:sp>
      <p:sp>
        <p:nvSpPr>
          <p:cNvPr id="10" name="Rectangle 9">
            <a:extLst>
              <a:ext uri="{FF2B5EF4-FFF2-40B4-BE49-F238E27FC236}">
                <a16:creationId xmlns:a16="http://schemas.microsoft.com/office/drawing/2014/main" id="{FC643611-65A9-4F56-9E3C-63EFC42336AB}"/>
              </a:ext>
            </a:extLst>
          </p:cNvPr>
          <p:cNvSpPr/>
          <p:nvPr/>
        </p:nvSpPr>
        <p:spPr>
          <a:xfrm>
            <a:off x="4406282" y="4357560"/>
            <a:ext cx="2885243" cy="73684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GB" dirty="0"/>
              <a:t>Compares with trained audio</a:t>
            </a:r>
            <a:endParaRPr lang="en-IN" dirty="0"/>
          </a:p>
        </p:txBody>
      </p:sp>
      <p:cxnSp>
        <p:nvCxnSpPr>
          <p:cNvPr id="16" name="Connector: Elbow 15">
            <a:extLst>
              <a:ext uri="{FF2B5EF4-FFF2-40B4-BE49-F238E27FC236}">
                <a16:creationId xmlns:a16="http://schemas.microsoft.com/office/drawing/2014/main" id="{76F0989A-96F6-42F2-A0E0-F34DE6F0DF69}"/>
              </a:ext>
            </a:extLst>
          </p:cNvPr>
          <p:cNvCxnSpPr>
            <a:cxnSpLocks/>
          </p:cNvCxnSpPr>
          <p:nvPr/>
        </p:nvCxnSpPr>
        <p:spPr>
          <a:xfrm rot="16200000" flipH="1">
            <a:off x="3363692" y="1575946"/>
            <a:ext cx="642559" cy="1442620"/>
          </a:xfrm>
          <a:prstGeom prst="bentConnector2">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9" name="Connector: Elbow 18">
            <a:extLst>
              <a:ext uri="{FF2B5EF4-FFF2-40B4-BE49-F238E27FC236}">
                <a16:creationId xmlns:a16="http://schemas.microsoft.com/office/drawing/2014/main" id="{10F02485-43B3-4B32-A70D-C31E6B91F0B9}"/>
              </a:ext>
            </a:extLst>
          </p:cNvPr>
          <p:cNvCxnSpPr>
            <a:cxnSpLocks/>
            <a:stCxn id="6" idx="3"/>
            <a:endCxn id="7" idx="0"/>
          </p:cNvCxnSpPr>
          <p:nvPr/>
        </p:nvCxnSpPr>
        <p:spPr>
          <a:xfrm>
            <a:off x="7291525" y="2618535"/>
            <a:ext cx="1442622" cy="709204"/>
          </a:xfrm>
          <a:prstGeom prst="bentConnector2">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5" name="Straight Arrow Connector 24">
            <a:extLst>
              <a:ext uri="{FF2B5EF4-FFF2-40B4-BE49-F238E27FC236}">
                <a16:creationId xmlns:a16="http://schemas.microsoft.com/office/drawing/2014/main" id="{3E7EEAA8-2FA9-4A63-BCE3-D77A217DA8EE}"/>
              </a:ext>
            </a:extLst>
          </p:cNvPr>
          <p:cNvCxnSpPr>
            <a:cxnSpLocks/>
            <a:stCxn id="7" idx="1"/>
            <a:endCxn id="9" idx="3"/>
          </p:cNvCxnSpPr>
          <p:nvPr/>
        </p:nvCxnSpPr>
        <p:spPr>
          <a:xfrm flipH="1">
            <a:off x="4406283" y="3696163"/>
            <a:ext cx="2885242" cy="18839"/>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1" name="Connector: Elbow 30">
            <a:extLst>
              <a:ext uri="{FF2B5EF4-FFF2-40B4-BE49-F238E27FC236}">
                <a16:creationId xmlns:a16="http://schemas.microsoft.com/office/drawing/2014/main" id="{28B55E16-FB9C-4CDD-9CC2-E2E1469DEA47}"/>
              </a:ext>
            </a:extLst>
          </p:cNvPr>
          <p:cNvCxnSpPr>
            <a:cxnSpLocks/>
            <a:stCxn id="9" idx="2"/>
            <a:endCxn id="10" idx="1"/>
          </p:cNvCxnSpPr>
          <p:nvPr/>
        </p:nvCxnSpPr>
        <p:spPr>
          <a:xfrm rot="16200000" flipH="1">
            <a:off x="3363693" y="3683394"/>
            <a:ext cx="642559" cy="1442620"/>
          </a:xfrm>
          <a:prstGeom prst="bentConnector2">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4" name="Connector: Elbow 33">
            <a:extLst>
              <a:ext uri="{FF2B5EF4-FFF2-40B4-BE49-F238E27FC236}">
                <a16:creationId xmlns:a16="http://schemas.microsoft.com/office/drawing/2014/main" id="{FD7C4A5E-AE1D-4A5A-9085-AE16EB4706F0}"/>
              </a:ext>
            </a:extLst>
          </p:cNvPr>
          <p:cNvCxnSpPr>
            <a:cxnSpLocks/>
            <a:stCxn id="10" idx="3"/>
            <a:endCxn id="8" idx="0"/>
          </p:cNvCxnSpPr>
          <p:nvPr/>
        </p:nvCxnSpPr>
        <p:spPr>
          <a:xfrm>
            <a:off x="7291525" y="4725984"/>
            <a:ext cx="1442621" cy="642558"/>
          </a:xfrm>
          <a:prstGeom prst="bentConnector2">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131190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250"/>
                                        <p:tgtEl>
                                          <p:spTgt spid="16"/>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250"/>
                                        <p:tgtEl>
                                          <p:spTgt spid="6"/>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250"/>
                                        <p:tgtEl>
                                          <p:spTgt spid="19"/>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250"/>
                                        <p:tgtEl>
                                          <p:spTgt spid="7"/>
                                        </p:tgtEl>
                                      </p:cBhvr>
                                    </p:animEffect>
                                  </p:childTnLst>
                                </p:cTn>
                              </p:par>
                            </p:childTnLst>
                          </p:cTn>
                        </p:par>
                        <p:par>
                          <p:cTn id="24" fill="hold">
                            <p:stCondLst>
                              <p:cond delay="1250"/>
                            </p:stCondLst>
                            <p:childTnLst>
                              <p:par>
                                <p:cTn id="25" presetID="10" presetClass="entr" presetSubtype="0"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250"/>
                                        <p:tgtEl>
                                          <p:spTgt spid="25"/>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50"/>
                                        <p:tgtEl>
                                          <p:spTgt spid="9"/>
                                        </p:tgtEl>
                                      </p:cBhvr>
                                    </p:animEffect>
                                  </p:childTnLst>
                                </p:cTn>
                              </p:par>
                            </p:childTnLst>
                          </p:cTn>
                        </p:par>
                        <p:par>
                          <p:cTn id="32" fill="hold">
                            <p:stCondLst>
                              <p:cond delay="1750"/>
                            </p:stCondLst>
                            <p:childTnLst>
                              <p:par>
                                <p:cTn id="33" presetID="10"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50"/>
                                        <p:tgtEl>
                                          <p:spTgt spid="10"/>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250"/>
                                        <p:tgtEl>
                                          <p:spTgt spid="31"/>
                                        </p:tgtEl>
                                      </p:cBhvr>
                                    </p:animEffect>
                                  </p:childTnLst>
                                </p:cTn>
                              </p:par>
                            </p:childTnLst>
                          </p:cTn>
                        </p:par>
                        <p:par>
                          <p:cTn id="40" fill="hold">
                            <p:stCondLst>
                              <p:cond delay="2250"/>
                            </p:stCondLst>
                            <p:childTnLst>
                              <p:par>
                                <p:cTn id="41" presetID="10" presetClass="entr" presetSubtype="0" fill="hold"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250"/>
                                        <p:tgtEl>
                                          <p:spTgt spid="34"/>
                                        </p:tgtEl>
                                      </p:cBhvr>
                                    </p:animEffect>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8E2146B-5567-4F1F-9AC3-D798E235279B}"/>
              </a:ext>
            </a:extLst>
          </p:cNvPr>
          <p:cNvSpPr txBox="1"/>
          <p:nvPr/>
        </p:nvSpPr>
        <p:spPr>
          <a:xfrm>
            <a:off x="1378688" y="277516"/>
            <a:ext cx="9682889" cy="1200329"/>
          </a:xfrm>
          <a:prstGeom prst="rect">
            <a:avLst/>
          </a:prstGeom>
          <a:noFill/>
        </p:spPr>
        <p:txBody>
          <a:bodyPr wrap="square" rtlCol="0">
            <a:spAutoFit/>
          </a:bodyPr>
          <a:lstStyle/>
          <a:p>
            <a:pPr algn="ctr"/>
            <a:r>
              <a:rPr lang="en-US" sz="3600"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Optimized Audio Classification and Segmentation Algorithm </a:t>
            </a:r>
          </a:p>
        </p:txBody>
      </p:sp>
      <p:pic>
        <p:nvPicPr>
          <p:cNvPr id="6" name="Picture 5">
            <a:extLst>
              <a:ext uri="{FF2B5EF4-FFF2-40B4-BE49-F238E27FC236}">
                <a16:creationId xmlns:a16="http://schemas.microsoft.com/office/drawing/2014/main" id="{67F62F53-FFBF-4948-A268-188ECCE239D4}"/>
              </a:ext>
            </a:extLst>
          </p:cNvPr>
          <p:cNvPicPr>
            <a:picLocks noChangeAspect="1"/>
          </p:cNvPicPr>
          <p:nvPr/>
        </p:nvPicPr>
        <p:blipFill>
          <a:blip r:embed="rId2"/>
          <a:stretch>
            <a:fillRect/>
          </a:stretch>
        </p:blipFill>
        <p:spPr>
          <a:xfrm>
            <a:off x="1751358" y="1840602"/>
            <a:ext cx="8925906" cy="4525591"/>
          </a:xfrm>
          <a:prstGeom prst="rect">
            <a:avLst/>
          </a:prstGeom>
        </p:spPr>
      </p:pic>
    </p:spTree>
    <p:extLst>
      <p:ext uri="{BB962C8B-B14F-4D97-AF65-F5344CB8AC3E}">
        <p14:creationId xmlns:p14="http://schemas.microsoft.com/office/powerpoint/2010/main" val="6772562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715EC84-5F02-4AFC-89CE-65CC0609256D}"/>
              </a:ext>
            </a:extLst>
          </p:cNvPr>
          <p:cNvSpPr txBox="1"/>
          <p:nvPr/>
        </p:nvSpPr>
        <p:spPr>
          <a:xfrm>
            <a:off x="1254555" y="1228397"/>
            <a:ext cx="10208576" cy="4401205"/>
          </a:xfrm>
          <a:prstGeom prst="rect">
            <a:avLst/>
          </a:prstGeom>
          <a:noFill/>
        </p:spPr>
        <p:txBody>
          <a:bodyPr wrap="square" rtlCol="0">
            <a:spAutoFit/>
          </a:bodyPr>
          <a:lstStyle/>
          <a:p>
            <a:r>
              <a:rPr lang="en-GB" sz="2800" u="sng" dirty="0"/>
              <a:t>Database:</a:t>
            </a:r>
          </a:p>
          <a:p>
            <a:pPr marL="742950" lvl="1" indent="-285750">
              <a:buFont typeface="Arial" panose="020B0604020202020204" pitchFamily="34" charset="0"/>
              <a:buChar char="•"/>
            </a:pPr>
            <a:r>
              <a:rPr lang="en-GB" sz="2800" u="sng" dirty="0"/>
              <a:t>Training</a:t>
            </a:r>
            <a:r>
              <a:rPr lang="en-GB" sz="2800" dirty="0"/>
              <a:t> : </a:t>
            </a:r>
          </a:p>
          <a:p>
            <a:pPr marL="1371600" lvl="2" indent="-457200">
              <a:buFont typeface="Wingdings" panose="05000000000000000000" pitchFamily="2" charset="2"/>
              <a:buChar char="Ø"/>
            </a:pPr>
            <a:r>
              <a:rPr lang="en-GB" sz="2800" dirty="0"/>
              <a:t>The recorded speech is uttered by different users thus providing probability of the language.</a:t>
            </a:r>
          </a:p>
          <a:p>
            <a:pPr marL="1371600" lvl="2" indent="-457200">
              <a:buFont typeface="Wingdings" panose="05000000000000000000" pitchFamily="2" charset="2"/>
              <a:buChar char="Ø"/>
            </a:pPr>
            <a:r>
              <a:rPr lang="en-GB" sz="2800" dirty="0"/>
              <a:t>To train the audio set each sentence is uttered by different users at different frequencies.</a:t>
            </a:r>
          </a:p>
          <a:p>
            <a:pPr marL="742950" lvl="1" indent="-285750">
              <a:buFont typeface="Arial" panose="020B0604020202020204" pitchFamily="34" charset="0"/>
              <a:buChar char="•"/>
            </a:pPr>
            <a:r>
              <a:rPr lang="en-GB" sz="2800" u="sng" dirty="0"/>
              <a:t>Testing</a:t>
            </a:r>
            <a:r>
              <a:rPr lang="en-GB" sz="2800" dirty="0"/>
              <a:t> :</a:t>
            </a:r>
          </a:p>
          <a:p>
            <a:pPr lvl="2"/>
            <a:r>
              <a:rPr lang="en-GB" sz="2800" dirty="0"/>
              <a:t>For Testing the data the speech uttered by different users like 20 times for testing the system.</a:t>
            </a:r>
          </a:p>
          <a:p>
            <a:endParaRPr lang="en-GB" sz="2800" dirty="0"/>
          </a:p>
        </p:txBody>
      </p:sp>
      <p:sp>
        <p:nvSpPr>
          <p:cNvPr id="5" name="TextBox 4">
            <a:extLst>
              <a:ext uri="{FF2B5EF4-FFF2-40B4-BE49-F238E27FC236}">
                <a16:creationId xmlns:a16="http://schemas.microsoft.com/office/drawing/2014/main" id="{D79B2D90-D9EC-4FDC-A43E-A947AD9056E0}"/>
              </a:ext>
            </a:extLst>
          </p:cNvPr>
          <p:cNvSpPr txBox="1"/>
          <p:nvPr/>
        </p:nvSpPr>
        <p:spPr>
          <a:xfrm>
            <a:off x="1254555" y="291548"/>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Training Audio Dataset - I</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559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433A3-7848-4D16-872B-425E44EB440C}"/>
              </a:ext>
            </a:extLst>
          </p:cNvPr>
          <p:cNvSpPr txBox="1"/>
          <p:nvPr/>
        </p:nvSpPr>
        <p:spPr>
          <a:xfrm>
            <a:off x="1254555" y="159026"/>
            <a:ext cx="9682889" cy="646331"/>
          </a:xfrm>
          <a:prstGeom prst="rect">
            <a:avLst/>
          </a:prstGeom>
          <a:noFill/>
        </p:spPr>
        <p:txBody>
          <a:bodyPr wrap="square" rtlCol="0">
            <a:spAutoFit/>
          </a:bodyPr>
          <a:lstStyle/>
          <a:p>
            <a:pPr algn="ctr"/>
            <a:r>
              <a:rPr lang="en-GB" sz="3600" b="1" spc="300" dirty="0">
                <a:ln w="0"/>
                <a:effectLst>
                  <a:glow rad="63500">
                    <a:schemeClr val="accent5">
                      <a:satMod val="175000"/>
                      <a:alpha val="40000"/>
                    </a:schemeClr>
                  </a:glow>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Training Audio Dataset - II</a:t>
            </a:r>
            <a:endParaRPr lang="en-IN" sz="3600" b="1" dirty="0">
              <a:effectLst>
                <a:glow rad="63500">
                  <a:schemeClr val="accent5">
                    <a:satMod val="175000"/>
                    <a:alpha val="40000"/>
                  </a:schemeClr>
                </a:glow>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95177FB-CC07-4F14-B420-A43E0D501CF0}"/>
              </a:ext>
            </a:extLst>
          </p:cNvPr>
          <p:cNvSpPr txBox="1"/>
          <p:nvPr/>
        </p:nvSpPr>
        <p:spPr>
          <a:xfrm>
            <a:off x="1254555" y="1005108"/>
            <a:ext cx="10208576" cy="5693866"/>
          </a:xfrm>
          <a:prstGeom prst="rect">
            <a:avLst/>
          </a:prstGeom>
          <a:noFill/>
        </p:spPr>
        <p:txBody>
          <a:bodyPr wrap="square" rtlCol="0">
            <a:spAutoFit/>
          </a:bodyPr>
          <a:lstStyle/>
          <a:p>
            <a:r>
              <a:rPr lang="en-GB" sz="2800" u="sng" dirty="0"/>
              <a:t>Mel Frequency Cepstral Coefficients (MFCC)</a:t>
            </a:r>
            <a:r>
              <a:rPr lang="en-GB" sz="2800" dirty="0"/>
              <a:t>                                                                                    </a:t>
            </a:r>
          </a:p>
          <a:p>
            <a:pPr marL="742950" lvl="1" indent="-285750">
              <a:buFont typeface="Arial" panose="020B0604020202020204" pitchFamily="34" charset="0"/>
              <a:buChar char="•"/>
            </a:pPr>
            <a:r>
              <a:rPr lang="en-GB" sz="2800" dirty="0"/>
              <a:t>Identify useful content and discard unwanted information like noise, background etc...</a:t>
            </a:r>
          </a:p>
          <a:p>
            <a:pPr marL="742950" lvl="1" indent="-285750">
              <a:buFont typeface="Arial" panose="020B0604020202020204" pitchFamily="34" charset="0"/>
              <a:buChar char="•"/>
            </a:pPr>
            <a:endParaRPr lang="en-GB" sz="2800" dirty="0"/>
          </a:p>
          <a:p>
            <a:r>
              <a:rPr lang="en-GB" sz="2800" u="sng" dirty="0"/>
              <a:t>Noise Cancellation:</a:t>
            </a:r>
            <a:endParaRPr lang="en-GB" sz="2800" dirty="0"/>
          </a:p>
          <a:p>
            <a:pPr marL="742950" lvl="1" indent="-285750">
              <a:buFont typeface="Arial" panose="020B0604020202020204" pitchFamily="34" charset="0"/>
              <a:buChar char="•"/>
            </a:pPr>
            <a:r>
              <a:rPr lang="en-GB" sz="2800" dirty="0"/>
              <a:t>Produced due to difference of amplitudes of speech waveform.</a:t>
            </a:r>
          </a:p>
          <a:p>
            <a:pPr marL="742950" lvl="1" indent="-285750">
              <a:buFont typeface="Arial" panose="020B0604020202020204" pitchFamily="34" charset="0"/>
              <a:buChar char="•"/>
            </a:pPr>
            <a:endParaRPr lang="en-GB" sz="2800" dirty="0"/>
          </a:p>
          <a:p>
            <a:r>
              <a:rPr lang="en-GB" sz="2800" u="sng" dirty="0"/>
              <a:t>Spectrogram</a:t>
            </a:r>
          </a:p>
          <a:p>
            <a:pPr marL="800100" lvl="1" indent="-342900">
              <a:buFont typeface="Arial" panose="020B0604020202020204" pitchFamily="34" charset="0"/>
              <a:buChar char="•"/>
            </a:pPr>
            <a:r>
              <a:rPr lang="en-GB" sz="2800" dirty="0"/>
              <a:t>It shows frequency changes overtime and can be represented as a 2D Image by Fourier Transform.</a:t>
            </a:r>
          </a:p>
          <a:p>
            <a:pPr marL="800100" lvl="1" indent="-342900">
              <a:buFont typeface="Arial" panose="020B0604020202020204" pitchFamily="34" charset="0"/>
              <a:buChar char="•"/>
            </a:pPr>
            <a:r>
              <a:rPr lang="en-GB" sz="2800" dirty="0"/>
              <a:t>The data waveform will be compared with spectrogram and the actual audio of the dataset.</a:t>
            </a:r>
          </a:p>
          <a:p>
            <a:r>
              <a:rPr lang="en-GB" sz="2800" dirty="0"/>
              <a:t> </a:t>
            </a:r>
          </a:p>
        </p:txBody>
      </p:sp>
    </p:spTree>
    <p:extLst>
      <p:ext uri="{BB962C8B-B14F-4D97-AF65-F5344CB8AC3E}">
        <p14:creationId xmlns:p14="http://schemas.microsoft.com/office/powerpoint/2010/main" val="3032127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Parallax</Template>
  <TotalTime>2361</TotalTime>
  <Words>1082</Words>
  <Application>Microsoft Office PowerPoint</Application>
  <PresentationFormat>Widescreen</PresentationFormat>
  <Paragraphs>138</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Corbel Light</vt:lpstr>
      <vt:lpstr>Times New Roman</vt:lpstr>
      <vt:lpstr>Tw Cen MT</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APPLICATIONS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Aswin Stark</dc:creator>
  <cp:lastModifiedBy>Aswin Stark</cp:lastModifiedBy>
  <cp:revision>103</cp:revision>
  <dcterms:created xsi:type="dcterms:W3CDTF">2021-01-26T12:48:33Z</dcterms:created>
  <dcterms:modified xsi:type="dcterms:W3CDTF">2021-05-12T16:20:23Z</dcterms:modified>
</cp:coreProperties>
</file>

<file path=docProps/thumbnail.jpeg>
</file>